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9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3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3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424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6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37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3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48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0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1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64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1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5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3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23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3/01/american-exceptionalism-is-only-fantasy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lickr.com/photos/centralasian/5565714384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pocalipticoseintegrados.blogspot.com/2008_10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onhist.econproph.net/category/projects-2/fa2012project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uPon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duke.edu/rubenstein/collections/creators/people/jbduk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ushistory2ay/chapter/introduction-36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quote.org/wiki/John_D._Rockefelle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hapingyouth.org/packaging-boyhood-corporate-pirates-raid-boys-soul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67DB-B913-41F2-97F3-8C49F3B96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Triumph of Industrialism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E0DFD-024E-4667-AA15-94C1C7531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5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44D7-C79F-4588-9DCE-3B9A8F84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Darwinism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A0183-4CF4-4214-BC71-DB925080DB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Darwin’s theory of Natural Selection or survival of the fittest is used by free-market capitalists to argue against government regulations.</a:t>
            </a:r>
          </a:p>
          <a:p>
            <a:r>
              <a:rPr lang="en-US" dirty="0"/>
              <a:t>Others argued that the big businesses blocked opportunity and promoted greed and corruption.</a:t>
            </a:r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2219E776-882B-4071-8089-BC4D280D49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3263" y="1600410"/>
            <a:ext cx="5743544" cy="4639072"/>
          </a:xfrm>
        </p:spPr>
      </p:pic>
    </p:spTree>
    <p:extLst>
      <p:ext uri="{BB962C8B-B14F-4D97-AF65-F5344CB8AC3E}">
        <p14:creationId xmlns:p14="http://schemas.microsoft.com/office/powerpoint/2010/main" val="38490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a14="http://schemas.microsoft.com/office/drawing/2010/main" xmlns:p14="http://schemas.microsoft.com/office/powerpoint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29572259-A4B8-4B7A-ABF3-EA6C1B192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18"/>
            <a:ext cx="5894387" cy="14785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Birth of the electrical industry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54C6E-670E-4E93-865C-29D04957B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075" y="2249487"/>
            <a:ext cx="6816725" cy="43465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Thomas Edison opens “invention factory” in Menlo Park, NJ 1876.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Developed a multitude of inventions involving electricity as well as a method for delivering electricity.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Helped to transform city life with the Edison Electric Company 1878.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Others followed and furthered the development of electricity (Granville T. Woods, J.P Morgan).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Not mentioned was Nicola Tesla who developed AC current and had his patents stolen by Westinghouse.</a:t>
            </a:r>
          </a:p>
        </p:txBody>
      </p:sp>
      <p:pic>
        <p:nvPicPr>
          <p:cNvPr id="8" name="Content Placeholder 7" descr="A picture containing indoor, sitting, cat, table&#10;&#10;Description automatically generated">
            <a:extLst>
              <a:ext uri="{FF2B5EF4-FFF2-40B4-BE49-F238E27FC236}">
                <a16:creationId xmlns:a16="http://schemas.microsoft.com/office/drawing/2014/main" id="{B827D005-4810-4BEB-AFE2-7BD474AC8C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57" r="1" b="1"/>
          <a:stretch/>
        </p:blipFill>
        <p:spPr>
          <a:xfrm>
            <a:off x="7619998" y="780235"/>
            <a:ext cx="3425199" cy="484033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1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A8AF-2B8D-4487-9FAF-2AD83C6D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Automobile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F24B7-0E2C-42C6-9BD6-A5D952993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064" y="2249485"/>
            <a:ext cx="5806735" cy="4444277"/>
          </a:xfrm>
        </p:spPr>
        <p:txBody>
          <a:bodyPr>
            <a:normAutofit/>
          </a:bodyPr>
          <a:lstStyle/>
          <a:p>
            <a:r>
              <a:rPr lang="en-US" dirty="0"/>
              <a:t>Henry Ford adapts the German internal combustion engine to American automobiles.</a:t>
            </a:r>
          </a:p>
          <a:p>
            <a:r>
              <a:rPr lang="en-US" dirty="0"/>
              <a:t>Ford revolutionizes the industry by producing affordable mass-produced automobiles.</a:t>
            </a:r>
          </a:p>
          <a:p>
            <a:r>
              <a:rPr lang="en-US" dirty="0"/>
              <a:t>Ford’s assembly line divided the production process into single repetitive tasks.</a:t>
            </a:r>
          </a:p>
          <a:p>
            <a:r>
              <a:rPr lang="en-US" dirty="0"/>
              <a:t>By 1914 Ford produced 248,000 a year and other industries followed as a result.</a:t>
            </a:r>
          </a:p>
          <a:p>
            <a:endParaRPr lang="en-US" dirty="0"/>
          </a:p>
        </p:txBody>
      </p:sp>
      <p:pic>
        <p:nvPicPr>
          <p:cNvPr id="6" name="Content Placeholder 5" descr="A person standing next to a motorcycle&#10;&#10;Description automatically generated">
            <a:extLst>
              <a:ext uri="{FF2B5EF4-FFF2-40B4-BE49-F238E27FC236}">
                <a16:creationId xmlns:a16="http://schemas.microsoft.com/office/drawing/2014/main" id="{1D7197AF-43A1-4837-B1CA-60E7817FD6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20180" y="2403561"/>
            <a:ext cx="5375131" cy="3930564"/>
          </a:xfrm>
        </p:spPr>
      </p:pic>
    </p:spTree>
    <p:extLst>
      <p:ext uri="{BB962C8B-B14F-4D97-AF65-F5344CB8AC3E}">
        <p14:creationId xmlns:p14="http://schemas.microsoft.com/office/powerpoint/2010/main" val="22903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ED5B8-61FF-44BA-B8F5-E8FD163B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Steel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4EEA3-310C-4D14-AAF7-4C2618B7F7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108" y="2249485"/>
            <a:ext cx="5664692" cy="4506421"/>
          </a:xfrm>
        </p:spPr>
        <p:txBody>
          <a:bodyPr/>
          <a:lstStyle/>
          <a:p>
            <a:r>
              <a:rPr lang="en-US" dirty="0"/>
              <a:t>Andrew Carnegie builds steel plants in Pittsburg and forms Carnegie Steel in 1892.</a:t>
            </a:r>
          </a:p>
          <a:p>
            <a:r>
              <a:rPr lang="en-US" dirty="0"/>
              <a:t>By 1900 he controlled 60% of America’s steel industry.</a:t>
            </a:r>
          </a:p>
          <a:p>
            <a:r>
              <a:rPr lang="en-US" dirty="0"/>
              <a:t>In 1901 Carnegie is bought out by J.P. Morgan who formed U.S. Steel Corporation.</a:t>
            </a:r>
          </a:p>
        </p:txBody>
      </p:sp>
      <p:pic>
        <p:nvPicPr>
          <p:cNvPr id="6" name="Content Placeholder 5" descr="A black and white photo of a factory&#10;&#10;Description automatically generated">
            <a:extLst>
              <a:ext uri="{FF2B5EF4-FFF2-40B4-BE49-F238E27FC236}">
                <a16:creationId xmlns:a16="http://schemas.microsoft.com/office/drawing/2014/main" id="{7EBF86D0-8FC0-4CA5-8DD1-6CEF7D710F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097088"/>
            <a:ext cx="5895145" cy="3922711"/>
          </a:xfrm>
        </p:spPr>
      </p:pic>
    </p:spTree>
    <p:extLst>
      <p:ext uri="{BB962C8B-B14F-4D97-AF65-F5344CB8AC3E}">
        <p14:creationId xmlns:p14="http://schemas.microsoft.com/office/powerpoint/2010/main" val="25352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0D34-1F20-41F6-B1E8-3197886FE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 Pont Chemicals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36405-05B1-47EE-896C-3B892BC26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1902 E.I. du Pont and his cousins expand their company from gunpowder to chemicals.</a:t>
            </a:r>
          </a:p>
          <a:p>
            <a:r>
              <a:rPr lang="en-US" dirty="0"/>
              <a:t>In 1911 du Pont labs adapt cellulose to produce consumer goods like film, textile fibers and plastic.</a:t>
            </a:r>
          </a:p>
        </p:txBody>
      </p:sp>
      <p:pic>
        <p:nvPicPr>
          <p:cNvPr id="6" name="Content Placeholder 5" descr="A close up of a horse drawn carriage&#10;&#10;Description automatically generated">
            <a:extLst>
              <a:ext uri="{FF2B5EF4-FFF2-40B4-BE49-F238E27FC236}">
                <a16:creationId xmlns:a16="http://schemas.microsoft.com/office/drawing/2014/main" id="{BE691972-476D-421D-BBC5-AD7CA4B56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2161" y="1733550"/>
            <a:ext cx="5689981" cy="3790950"/>
          </a:xfrm>
        </p:spPr>
      </p:pic>
    </p:spTree>
    <p:extLst>
      <p:ext uri="{BB962C8B-B14F-4D97-AF65-F5344CB8AC3E}">
        <p14:creationId xmlns:p14="http://schemas.microsoft.com/office/powerpoint/2010/main" val="26649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92E9-663A-4C89-B792-A4E56A56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Southern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DDE63-5D17-4C90-9030-B4FC789F8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716086"/>
            <a:ext cx="6094412" cy="5141914"/>
          </a:xfrm>
        </p:spPr>
        <p:txBody>
          <a:bodyPr/>
          <a:lstStyle/>
          <a:p>
            <a:r>
              <a:rPr lang="en-US" dirty="0"/>
              <a:t>James B. Duke invents a machine for rolling cigarettes and begins mass production in 1885, his American Tobacco Company goes global by 1900.</a:t>
            </a:r>
          </a:p>
          <a:p>
            <a:r>
              <a:rPr lang="en-US" dirty="0"/>
              <a:t>Southern electric cotton looms surpass New England mills in cost and efficiency.</a:t>
            </a:r>
          </a:p>
          <a:p>
            <a:r>
              <a:rPr lang="en-US" dirty="0"/>
              <a:t>Whole towns spring up around textile mills.</a:t>
            </a:r>
          </a:p>
          <a:p>
            <a:r>
              <a:rPr lang="en-US" dirty="0"/>
              <a:t>Between 1890 and 1900 northern lumber syndicates move south and bring the paper and furniture industry with them.</a:t>
            </a:r>
          </a:p>
        </p:txBody>
      </p:sp>
      <p:pic>
        <p:nvPicPr>
          <p:cNvPr id="6" name="Content Placeholder 5" descr="A picture containing photo, box, food&#10;&#10;Description automatically generated">
            <a:extLst>
              <a:ext uri="{FF2B5EF4-FFF2-40B4-BE49-F238E27FC236}">
                <a16:creationId xmlns:a16="http://schemas.microsoft.com/office/drawing/2014/main" id="{0B8FC811-AF8A-4896-B800-8C4D42C652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1943100"/>
            <a:ext cx="6004303" cy="4229100"/>
          </a:xfrm>
        </p:spPr>
      </p:pic>
    </p:spTree>
    <p:extLst>
      <p:ext uri="{BB962C8B-B14F-4D97-AF65-F5344CB8AC3E}">
        <p14:creationId xmlns:p14="http://schemas.microsoft.com/office/powerpoint/2010/main" val="14456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95BC1-13D7-4889-A92E-C5F97487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and the Middle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A0C9C-8C1C-40D6-A3B0-28FD28212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920" y="2249485"/>
            <a:ext cx="5868879" cy="4453155"/>
          </a:xfrm>
        </p:spPr>
        <p:txBody>
          <a:bodyPr/>
          <a:lstStyle/>
          <a:p>
            <a:r>
              <a:rPr lang="en-US" dirty="0"/>
              <a:t>Telephones and typewriters improve communication with less need for face to face interactions.</a:t>
            </a:r>
          </a:p>
          <a:p>
            <a:r>
              <a:rPr lang="en-US" dirty="0"/>
              <a:t>Electric sewing machines allow for mass production of textiles.</a:t>
            </a:r>
          </a:p>
          <a:p>
            <a:r>
              <a:rPr lang="en-US" dirty="0"/>
              <a:t>Refrigeration allows for preservation and shipping of perishables.</a:t>
            </a:r>
          </a:p>
          <a:p>
            <a:r>
              <a:rPr lang="en-US" dirty="0"/>
              <a:t>Other innovations improve people’s diets and improve sanitation.</a:t>
            </a:r>
          </a:p>
        </p:txBody>
      </p:sp>
      <p:pic>
        <p:nvPicPr>
          <p:cNvPr id="6" name="Content Placeholder 5" descr="A group of people walking down a busy city street&#10;&#10;Description automatically generated">
            <a:extLst>
              <a:ext uri="{FF2B5EF4-FFF2-40B4-BE49-F238E27FC236}">
                <a16:creationId xmlns:a16="http://schemas.microsoft.com/office/drawing/2014/main" id="{DECC5A4D-7AEC-4389-89F0-D4B357FD35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15767" y="2249485"/>
            <a:ext cx="5749649" cy="3903665"/>
          </a:xfrm>
        </p:spPr>
      </p:pic>
    </p:spTree>
    <p:extLst>
      <p:ext uri="{BB962C8B-B14F-4D97-AF65-F5344CB8AC3E}">
        <p14:creationId xmlns:p14="http://schemas.microsoft.com/office/powerpoint/2010/main" val="392650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C2BD-F95B-42DC-9B8E-A21E8535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Trusts and holding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4D647-8B98-4B11-A8D5-41016D55C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959401"/>
            <a:ext cx="6418555" cy="4805383"/>
          </a:xfrm>
        </p:spPr>
        <p:txBody>
          <a:bodyPr>
            <a:normAutofit/>
          </a:bodyPr>
          <a:lstStyle/>
          <a:p>
            <a:r>
              <a:rPr lang="en-US" dirty="0"/>
              <a:t>Small corporations give their stocks to larger corporations to form “trusts” in order to control an industry.</a:t>
            </a:r>
          </a:p>
          <a:p>
            <a:r>
              <a:rPr lang="en-US" dirty="0"/>
              <a:t>John D. Rockefeller’ Standard Oil used </a:t>
            </a:r>
            <a:r>
              <a:rPr lang="en-US" i="1" dirty="0"/>
              <a:t>vertical integration (that is combining companies in the same industry) </a:t>
            </a:r>
            <a:r>
              <a:rPr lang="en-US" dirty="0"/>
              <a:t>to dominate the oil industry.</a:t>
            </a:r>
          </a:p>
          <a:p>
            <a:r>
              <a:rPr lang="en-US" dirty="0"/>
              <a:t>1898 New Jersey adopts new laws that allow companies to own stock in other states so that several companies could merge to create holding companies.</a:t>
            </a:r>
          </a:p>
        </p:txBody>
      </p:sp>
      <p:pic>
        <p:nvPicPr>
          <p:cNvPr id="11" name="Content Placeholder 10" descr="A picture containing old, man, sitting, table&#10;&#10;Description automatically generated">
            <a:extLst>
              <a:ext uri="{FF2B5EF4-FFF2-40B4-BE49-F238E27FC236}">
                <a16:creationId xmlns:a16="http://schemas.microsoft.com/office/drawing/2014/main" id="{B3888E01-DB87-45ED-9EF5-F792D26734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6830" y="1829171"/>
            <a:ext cx="3532983" cy="4805383"/>
          </a:xfrm>
        </p:spPr>
      </p:pic>
    </p:spTree>
    <p:extLst>
      <p:ext uri="{BB962C8B-B14F-4D97-AF65-F5344CB8AC3E}">
        <p14:creationId xmlns:p14="http://schemas.microsoft.com/office/powerpoint/2010/main" val="22415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C45A0-C449-41D6-8A75-59FD595A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49CF3-79DC-4C5D-9B33-5834D506A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00" y="2249485"/>
            <a:ext cx="5939900" cy="4488665"/>
          </a:xfrm>
        </p:spPr>
        <p:txBody>
          <a:bodyPr>
            <a:normAutofit/>
          </a:bodyPr>
          <a:lstStyle/>
          <a:p>
            <a:r>
              <a:rPr lang="en-US" dirty="0"/>
              <a:t>Horizontal integration allowed corporations to control all aspects of an industry.</a:t>
            </a:r>
          </a:p>
          <a:p>
            <a:r>
              <a:rPr lang="en-US" dirty="0"/>
              <a:t>Financiers emerged by getting stocks in companies through negotiations and loans, then forming holding companies and forcing smaller companies out of business.</a:t>
            </a:r>
          </a:p>
          <a:p>
            <a:r>
              <a:rPr lang="en-US" dirty="0"/>
              <a:t>The number of corporations trading on the NY Stock Exchange quadrupled from 1869-1914.</a:t>
            </a: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F83A8F-ECB2-4487-870F-D9AB8319B4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98736" y="2097088"/>
            <a:ext cx="5278950" cy="3167370"/>
          </a:xfrm>
        </p:spPr>
      </p:pic>
    </p:spTree>
    <p:extLst>
      <p:ext uri="{BB962C8B-B14F-4D97-AF65-F5344CB8AC3E}">
        <p14:creationId xmlns:p14="http://schemas.microsoft.com/office/powerpoint/2010/main" val="333229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507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Triumph of Industrialism</vt:lpstr>
      <vt:lpstr>Birth of the electrical industry</vt:lpstr>
      <vt:lpstr>The Automobile industry</vt:lpstr>
      <vt:lpstr>The Steel Industry</vt:lpstr>
      <vt:lpstr>Du Pont Chemicals</vt:lpstr>
      <vt:lpstr>Southern Industry</vt:lpstr>
      <vt:lpstr>Technology and the Middle class</vt:lpstr>
      <vt:lpstr>Trusts and holding companies</vt:lpstr>
      <vt:lpstr>continued</vt:lpstr>
      <vt:lpstr>Social Darwinism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Triumph of Industrialism</dc:title>
  <dc:creator>Alan Pouget</dc:creator>
  <cp:lastModifiedBy>Alan Pouget</cp:lastModifiedBy>
  <cp:revision>15</cp:revision>
  <dcterms:created xsi:type="dcterms:W3CDTF">2020-02-18T04:43:40Z</dcterms:created>
  <dcterms:modified xsi:type="dcterms:W3CDTF">2020-02-19T17:47:34Z</dcterms:modified>
</cp:coreProperties>
</file>