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agdalene_asylum"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lushchef.com/2013/07/fourth-of-july-round-up.html"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Mann_Act"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2012books.lardbucket.org/books/united-states-history-volume-2/s08-the-late-progressive-era-and-w.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crossettlibrary/22581494955"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boston_public_library/5737317718/"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Hull_House"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ushistory.org/us/38e.asp"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ocialist_Party_of_America"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American_Indian_boarding_schools"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jessescrossroadscafe.blogspot.com/2016/08/the-bosses-of-senate.html"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3541-DF00-41A0-A461-6EC96E89BA97}"/>
              </a:ext>
            </a:extLst>
          </p:cNvPr>
          <p:cNvSpPr>
            <a:spLocks noGrp="1"/>
          </p:cNvSpPr>
          <p:nvPr>
            <p:ph type="ctrTitle"/>
          </p:nvPr>
        </p:nvSpPr>
        <p:spPr/>
        <p:txBody>
          <a:bodyPr/>
          <a:lstStyle/>
          <a:p>
            <a:r>
              <a:rPr lang="en-US" dirty="0"/>
              <a:t>The progressive era</a:t>
            </a:r>
          </a:p>
        </p:txBody>
      </p:sp>
      <p:sp>
        <p:nvSpPr>
          <p:cNvPr id="3" name="Subtitle 2">
            <a:extLst>
              <a:ext uri="{FF2B5EF4-FFF2-40B4-BE49-F238E27FC236}">
                <a16:creationId xmlns:a16="http://schemas.microsoft.com/office/drawing/2014/main" id="{EE3958C5-3C2A-451B-A03F-5D4CA109A6A6}"/>
              </a:ext>
            </a:extLst>
          </p:cNvPr>
          <p:cNvSpPr>
            <a:spLocks noGrp="1"/>
          </p:cNvSpPr>
          <p:nvPr>
            <p:ph type="subTitle" idx="1"/>
          </p:nvPr>
        </p:nvSpPr>
        <p:spPr/>
        <p:txBody>
          <a:bodyPr/>
          <a:lstStyle/>
          <a:p>
            <a:r>
              <a:rPr lang="en-US" dirty="0"/>
              <a:t>Ch.18</a:t>
            </a:r>
          </a:p>
        </p:txBody>
      </p:sp>
    </p:spTree>
    <p:extLst>
      <p:ext uri="{BB962C8B-B14F-4D97-AF65-F5344CB8AC3E}">
        <p14:creationId xmlns:p14="http://schemas.microsoft.com/office/powerpoint/2010/main" val="346873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F9F4-CCE3-4A6D-81D1-4885AD038D89}"/>
              </a:ext>
            </a:extLst>
          </p:cNvPr>
          <p:cNvSpPr>
            <a:spLocks noGrp="1"/>
          </p:cNvSpPr>
          <p:nvPr>
            <p:ph type="title"/>
          </p:nvPr>
        </p:nvSpPr>
        <p:spPr>
          <a:xfrm>
            <a:off x="685801" y="609601"/>
            <a:ext cx="10131425" cy="793072"/>
          </a:xfrm>
        </p:spPr>
        <p:txBody>
          <a:bodyPr/>
          <a:lstStyle/>
          <a:p>
            <a:r>
              <a:rPr lang="en-US" dirty="0"/>
              <a:t>Labor reforms</a:t>
            </a:r>
          </a:p>
        </p:txBody>
      </p:sp>
      <p:sp>
        <p:nvSpPr>
          <p:cNvPr id="3" name="Content Placeholder 2">
            <a:extLst>
              <a:ext uri="{FF2B5EF4-FFF2-40B4-BE49-F238E27FC236}">
                <a16:creationId xmlns:a16="http://schemas.microsoft.com/office/drawing/2014/main" id="{60DB3C59-EC39-4F3D-8A22-89F8E0C6F388}"/>
              </a:ext>
            </a:extLst>
          </p:cNvPr>
          <p:cNvSpPr>
            <a:spLocks noGrp="1"/>
          </p:cNvSpPr>
          <p:nvPr>
            <p:ph sz="half" idx="1"/>
          </p:nvPr>
        </p:nvSpPr>
        <p:spPr>
          <a:xfrm>
            <a:off x="127900" y="1873188"/>
            <a:ext cx="5553236" cy="4864963"/>
          </a:xfrm>
        </p:spPr>
        <p:txBody>
          <a:bodyPr>
            <a:normAutofit/>
          </a:bodyPr>
          <a:lstStyle/>
          <a:p>
            <a:r>
              <a:rPr lang="en-US" sz="2000" dirty="0"/>
              <a:t>Middle-class coalitions helped pass factory inspection laws.</a:t>
            </a:r>
          </a:p>
          <a:p>
            <a:r>
              <a:rPr lang="en-US" sz="2000" dirty="0"/>
              <a:t>By 1916, 2/3 of states required compensation for victims of industrial accidents.</a:t>
            </a:r>
          </a:p>
          <a:p>
            <a:r>
              <a:rPr lang="en-US" sz="2000" dirty="0"/>
              <a:t>The National Child Labor Committee helped push for nearly every state to set a minimum age for employment.</a:t>
            </a:r>
          </a:p>
          <a:p>
            <a:r>
              <a:rPr lang="en-US" sz="2000" dirty="0"/>
              <a:t>Laws passed to limit a woman’s workday (Muller v Oregon set a 10hr workday).</a:t>
            </a:r>
          </a:p>
          <a:p>
            <a:r>
              <a:rPr lang="en-US" sz="2000" dirty="0"/>
              <a:t>The American Association for Old Age Security set precedent by securing old-age pensions in Arizona.</a:t>
            </a:r>
          </a:p>
        </p:txBody>
      </p:sp>
      <p:pic>
        <p:nvPicPr>
          <p:cNvPr id="6" name="Content Placeholder 5" descr="A vintage photo of a group of people in a room&#10;&#10;Description automatically generated">
            <a:extLst>
              <a:ext uri="{FF2B5EF4-FFF2-40B4-BE49-F238E27FC236}">
                <a16:creationId xmlns:a16="http://schemas.microsoft.com/office/drawing/2014/main" id="{375036B1-153D-44F0-ADCE-177BF020A0F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5851682" y="2580216"/>
            <a:ext cx="6212418" cy="3544359"/>
          </a:xfrm>
        </p:spPr>
      </p:pic>
    </p:spTree>
    <p:extLst>
      <p:ext uri="{BB962C8B-B14F-4D97-AF65-F5344CB8AC3E}">
        <p14:creationId xmlns:p14="http://schemas.microsoft.com/office/powerpoint/2010/main" val="182866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6B57-B2B6-4A27-82DC-502812092C41}"/>
              </a:ext>
            </a:extLst>
          </p:cNvPr>
          <p:cNvSpPr>
            <a:spLocks noGrp="1"/>
          </p:cNvSpPr>
          <p:nvPr>
            <p:ph type="title"/>
          </p:nvPr>
        </p:nvSpPr>
        <p:spPr>
          <a:xfrm>
            <a:off x="685801" y="609601"/>
            <a:ext cx="10131425" cy="615518"/>
          </a:xfrm>
        </p:spPr>
        <p:txBody>
          <a:bodyPr>
            <a:normAutofit fontScale="90000"/>
          </a:bodyPr>
          <a:lstStyle/>
          <a:p>
            <a:r>
              <a:rPr lang="en-US" dirty="0"/>
              <a:t>Prohibition</a:t>
            </a:r>
          </a:p>
        </p:txBody>
      </p:sp>
      <p:sp>
        <p:nvSpPr>
          <p:cNvPr id="3" name="Content Placeholder 2">
            <a:extLst>
              <a:ext uri="{FF2B5EF4-FFF2-40B4-BE49-F238E27FC236}">
                <a16:creationId xmlns:a16="http://schemas.microsoft.com/office/drawing/2014/main" id="{13D80EAE-5880-4F24-A744-576BCB6EB7F2}"/>
              </a:ext>
            </a:extLst>
          </p:cNvPr>
          <p:cNvSpPr>
            <a:spLocks noGrp="1"/>
          </p:cNvSpPr>
          <p:nvPr>
            <p:ph sz="half" idx="1"/>
          </p:nvPr>
        </p:nvSpPr>
        <p:spPr>
          <a:xfrm>
            <a:off x="159798" y="2142067"/>
            <a:ext cx="5521338" cy="4507308"/>
          </a:xfrm>
        </p:spPr>
        <p:txBody>
          <a:bodyPr/>
          <a:lstStyle/>
          <a:p>
            <a:r>
              <a:rPr lang="en-US" sz="2000" dirty="0"/>
              <a:t>Some reformers tried to regulate people’s behavior like the Anti-Saloon League and Women’s Christian Temperance movement.</a:t>
            </a:r>
          </a:p>
          <a:p>
            <a:r>
              <a:rPr lang="en-US" sz="2000" dirty="0"/>
              <a:t>They linked alcoholism to things like: health and family problems, accidents, poverty, and poor productivity.</a:t>
            </a:r>
          </a:p>
          <a:p>
            <a:r>
              <a:rPr lang="en-US" sz="2000" dirty="0"/>
              <a:t>By 1900 ¼ of Americans lived in “dry” communities that prohibited liquor sales.</a:t>
            </a:r>
          </a:p>
          <a:p>
            <a:r>
              <a:rPr lang="en-US" sz="2000" dirty="0"/>
              <a:t>1918 Congress passed the 18</a:t>
            </a:r>
            <a:r>
              <a:rPr lang="en-US" sz="2000" baseline="30000" dirty="0"/>
              <a:t>th</a:t>
            </a:r>
            <a:r>
              <a:rPr lang="en-US" sz="2000" dirty="0"/>
              <a:t> Amendment, outlawing liquor manufacturing, sale, and transportation.</a:t>
            </a:r>
          </a:p>
          <a:p>
            <a:endParaRPr lang="en-US" dirty="0"/>
          </a:p>
        </p:txBody>
      </p:sp>
      <p:pic>
        <p:nvPicPr>
          <p:cNvPr id="6" name="Content Placeholder 5" descr="A group of people standing in front of a store&#10;&#10;Description automatically generated">
            <a:extLst>
              <a:ext uri="{FF2B5EF4-FFF2-40B4-BE49-F238E27FC236}">
                <a16:creationId xmlns:a16="http://schemas.microsoft.com/office/drawing/2014/main" id="{B92F0D2B-5AEC-4610-9039-B13F12B8572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5708651" y="2071688"/>
            <a:ext cx="6130924" cy="4730976"/>
          </a:xfrm>
        </p:spPr>
      </p:pic>
    </p:spTree>
    <p:extLst>
      <p:ext uri="{BB962C8B-B14F-4D97-AF65-F5344CB8AC3E}">
        <p14:creationId xmlns:p14="http://schemas.microsoft.com/office/powerpoint/2010/main" val="140904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13D9-FD17-4584-B157-EEE954822580}"/>
              </a:ext>
            </a:extLst>
          </p:cNvPr>
          <p:cNvSpPr>
            <a:spLocks noGrp="1"/>
          </p:cNvSpPr>
          <p:nvPr>
            <p:ph type="title"/>
          </p:nvPr>
        </p:nvSpPr>
        <p:spPr/>
        <p:txBody>
          <a:bodyPr/>
          <a:lstStyle/>
          <a:p>
            <a:r>
              <a:rPr lang="en-US" dirty="0"/>
              <a:t>Controlling Prostitution</a:t>
            </a:r>
          </a:p>
        </p:txBody>
      </p:sp>
      <p:sp>
        <p:nvSpPr>
          <p:cNvPr id="3" name="Content Placeholder 2">
            <a:extLst>
              <a:ext uri="{FF2B5EF4-FFF2-40B4-BE49-F238E27FC236}">
                <a16:creationId xmlns:a16="http://schemas.microsoft.com/office/drawing/2014/main" id="{96698283-F5D5-4A5B-A680-5800112AFEEA}"/>
              </a:ext>
            </a:extLst>
          </p:cNvPr>
          <p:cNvSpPr>
            <a:spLocks noGrp="1"/>
          </p:cNvSpPr>
          <p:nvPr>
            <p:ph sz="half" idx="1"/>
          </p:nvPr>
        </p:nvSpPr>
        <p:spPr>
          <a:xfrm>
            <a:off x="213064" y="2142066"/>
            <a:ext cx="5468072" cy="4374143"/>
          </a:xfrm>
        </p:spPr>
        <p:txBody>
          <a:bodyPr/>
          <a:lstStyle/>
          <a:p>
            <a:r>
              <a:rPr lang="en-US" dirty="0"/>
              <a:t>Muckrakers claimed that international gangs were kidnapping women and forcing them into prostitution and called this “white slavery”.</a:t>
            </a:r>
          </a:p>
          <a:p>
            <a:r>
              <a:rPr lang="en-US" dirty="0"/>
              <a:t>Created a false link between immigration and prostitution.</a:t>
            </a:r>
          </a:p>
          <a:p>
            <a:r>
              <a:rPr lang="en-US" dirty="0"/>
              <a:t>In 1910 Congress passed the White Slave Traffic Act (Mann Act) that prohibited the international transportation of women for “immoral” purposes.</a:t>
            </a:r>
          </a:p>
          <a:p>
            <a:r>
              <a:rPr lang="en-US" dirty="0"/>
              <a:t>By 1915, almost every state outlawed brothels and solicitation of sex.</a:t>
            </a:r>
          </a:p>
        </p:txBody>
      </p:sp>
      <p:pic>
        <p:nvPicPr>
          <p:cNvPr id="6" name="Content Placeholder 5" descr="A vintage photo of a group of people posing for the camera&#10;&#10;Description automatically generated">
            <a:extLst>
              <a:ext uri="{FF2B5EF4-FFF2-40B4-BE49-F238E27FC236}">
                <a16:creationId xmlns:a16="http://schemas.microsoft.com/office/drawing/2014/main" id="{33777262-A111-4EB0-876A-8645CC3D94D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865268" y="1072356"/>
            <a:ext cx="3783807" cy="5452122"/>
          </a:xfrm>
        </p:spPr>
      </p:pic>
    </p:spTree>
    <p:extLst>
      <p:ext uri="{BB962C8B-B14F-4D97-AF65-F5344CB8AC3E}">
        <p14:creationId xmlns:p14="http://schemas.microsoft.com/office/powerpoint/2010/main" val="39005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9796B-48C1-4511-8B4F-EE9640B3DEF4}"/>
              </a:ext>
            </a:extLst>
          </p:cNvPr>
          <p:cNvSpPr>
            <a:spLocks noGrp="1"/>
          </p:cNvSpPr>
          <p:nvPr>
            <p:ph type="title"/>
          </p:nvPr>
        </p:nvSpPr>
        <p:spPr/>
        <p:txBody>
          <a:bodyPr/>
          <a:lstStyle/>
          <a:p>
            <a:r>
              <a:rPr lang="en-US" dirty="0"/>
              <a:t>National Associations and foreign influences</a:t>
            </a:r>
          </a:p>
        </p:txBody>
      </p:sp>
      <p:sp>
        <p:nvSpPr>
          <p:cNvPr id="5" name="Content Placeholder 4">
            <a:extLst>
              <a:ext uri="{FF2B5EF4-FFF2-40B4-BE49-F238E27FC236}">
                <a16:creationId xmlns:a16="http://schemas.microsoft.com/office/drawing/2014/main" id="{50AD9A00-0789-4F06-8742-9B8BA91AA063}"/>
              </a:ext>
            </a:extLst>
          </p:cNvPr>
          <p:cNvSpPr>
            <a:spLocks noGrp="1"/>
          </p:cNvSpPr>
          <p:nvPr>
            <p:ph sz="half" idx="1"/>
          </p:nvPr>
        </p:nvSpPr>
        <p:spPr>
          <a:xfrm>
            <a:off x="88777" y="2142066"/>
            <a:ext cx="5592359" cy="4622717"/>
          </a:xfrm>
        </p:spPr>
        <p:txBody>
          <a:bodyPr/>
          <a:lstStyle/>
          <a:p>
            <a:r>
              <a:rPr lang="en-US" sz="2000" dirty="0"/>
              <a:t>National organizations that focused on specific interests became nationwide. (American Bar Association, National American Woman Suffrage Association, etc.)</a:t>
            </a:r>
          </a:p>
          <a:p>
            <a:r>
              <a:rPr lang="en-US" sz="2000" dirty="0"/>
              <a:t>Acted outside political parties and were very issue focused.</a:t>
            </a:r>
          </a:p>
          <a:p>
            <a:r>
              <a:rPr lang="en-US" sz="2000" dirty="0"/>
              <a:t>Ideas like the settlement house, compensation for victims of industrial accidents, subsidized housing for workers, and rural reconstruction were adopted from European countries by Americans who studied abroad.</a:t>
            </a:r>
          </a:p>
          <a:p>
            <a:endParaRPr lang="en-US" sz="2000" dirty="0"/>
          </a:p>
        </p:txBody>
      </p:sp>
      <p:pic>
        <p:nvPicPr>
          <p:cNvPr id="8" name="Content Placeholder 7" descr="A group of people walking in front of a white sign with black text&#10;&#10;Description automatically generated">
            <a:extLst>
              <a:ext uri="{FF2B5EF4-FFF2-40B4-BE49-F238E27FC236}">
                <a16:creationId xmlns:a16="http://schemas.microsoft.com/office/drawing/2014/main" id="{96417588-D33E-4A8D-BD17-387758F7752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205693" y="1782090"/>
            <a:ext cx="5767232" cy="4982248"/>
          </a:xfrm>
        </p:spPr>
      </p:pic>
    </p:spTree>
    <p:extLst>
      <p:ext uri="{BB962C8B-B14F-4D97-AF65-F5344CB8AC3E}">
        <p14:creationId xmlns:p14="http://schemas.microsoft.com/office/powerpoint/2010/main" val="4721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165E-7915-43A4-A288-5E12AEFBA69E}"/>
              </a:ext>
            </a:extLst>
          </p:cNvPr>
          <p:cNvSpPr>
            <a:spLocks noGrp="1"/>
          </p:cNvSpPr>
          <p:nvPr>
            <p:ph type="title"/>
          </p:nvPr>
        </p:nvSpPr>
        <p:spPr/>
        <p:txBody>
          <a:bodyPr/>
          <a:lstStyle/>
          <a:p>
            <a:r>
              <a:rPr lang="en-US" dirty="0"/>
              <a:t>The new middle class</a:t>
            </a:r>
          </a:p>
        </p:txBody>
      </p:sp>
      <p:sp>
        <p:nvSpPr>
          <p:cNvPr id="3" name="Content Placeholder 2">
            <a:extLst>
              <a:ext uri="{FF2B5EF4-FFF2-40B4-BE49-F238E27FC236}">
                <a16:creationId xmlns:a16="http://schemas.microsoft.com/office/drawing/2014/main" id="{F9CF83EA-7139-4D46-92FB-78F9F67528CB}"/>
              </a:ext>
            </a:extLst>
          </p:cNvPr>
          <p:cNvSpPr>
            <a:spLocks noGrp="1"/>
          </p:cNvSpPr>
          <p:nvPr>
            <p:ph sz="half" idx="1"/>
          </p:nvPr>
        </p:nvSpPr>
        <p:spPr>
          <a:xfrm>
            <a:off x="62143" y="1899822"/>
            <a:ext cx="6421481" cy="4864962"/>
          </a:xfrm>
        </p:spPr>
        <p:txBody>
          <a:bodyPr>
            <a:normAutofit/>
          </a:bodyPr>
          <a:lstStyle/>
          <a:p>
            <a:r>
              <a:rPr lang="en-US" sz="2000" dirty="0"/>
              <a:t>Progressive goals: ending abuse of power, welfare protection for all classes, reforming institutions, and promoting social efficiency.</a:t>
            </a:r>
          </a:p>
          <a:p>
            <a:r>
              <a:rPr lang="en-US" sz="2000" dirty="0"/>
              <a:t>The new professionals that made up the middle class spearheaded these goals by applying the same rationality they used in their professions to social issues.</a:t>
            </a:r>
          </a:p>
          <a:p>
            <a:r>
              <a:rPr lang="en-US" sz="2000" dirty="0"/>
              <a:t>Journalists who Theodore Roosevelt called “muckrakers” focused on scandals that exposed social, economic and political wrongs.</a:t>
            </a:r>
          </a:p>
          <a:p>
            <a:r>
              <a:rPr lang="en-US" sz="2000" dirty="0"/>
              <a:t>One of the most famous was Upton Sinclair’s </a:t>
            </a:r>
            <a:r>
              <a:rPr lang="en-US" sz="2000" i="1" dirty="0"/>
              <a:t>The Jungle, </a:t>
            </a:r>
            <a:r>
              <a:rPr lang="en-US" sz="2000" dirty="0"/>
              <a:t>that exposed outrages of the meatpacking industry and plights of working-class immigrants.</a:t>
            </a:r>
          </a:p>
        </p:txBody>
      </p:sp>
      <p:pic>
        <p:nvPicPr>
          <p:cNvPr id="6" name="Content Placeholder 5" descr="A close up of a logo&#10;&#10;Description automatically generated">
            <a:extLst>
              <a:ext uri="{FF2B5EF4-FFF2-40B4-BE49-F238E27FC236}">
                <a16:creationId xmlns:a16="http://schemas.microsoft.com/office/drawing/2014/main" id="{878EDF3C-09E9-4CCB-A5B5-E45FDBA75CC8}"/>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354491" y="314325"/>
            <a:ext cx="4333601" cy="6450013"/>
          </a:xfrm>
        </p:spPr>
      </p:pic>
    </p:spTree>
    <p:extLst>
      <p:ext uri="{BB962C8B-B14F-4D97-AF65-F5344CB8AC3E}">
        <p14:creationId xmlns:p14="http://schemas.microsoft.com/office/powerpoint/2010/main" val="30484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60-7752-405A-8081-66E4F20D880C}"/>
              </a:ext>
            </a:extLst>
          </p:cNvPr>
          <p:cNvSpPr>
            <a:spLocks noGrp="1"/>
          </p:cNvSpPr>
          <p:nvPr>
            <p:ph type="title"/>
          </p:nvPr>
        </p:nvSpPr>
        <p:spPr/>
        <p:txBody>
          <a:bodyPr/>
          <a:lstStyle/>
          <a:p>
            <a:r>
              <a:rPr lang="en-US" dirty="0"/>
              <a:t>Reformers and settlement houses</a:t>
            </a:r>
          </a:p>
        </p:txBody>
      </p:sp>
      <p:sp>
        <p:nvSpPr>
          <p:cNvPr id="3" name="Content Placeholder 2">
            <a:extLst>
              <a:ext uri="{FF2B5EF4-FFF2-40B4-BE49-F238E27FC236}">
                <a16:creationId xmlns:a16="http://schemas.microsoft.com/office/drawing/2014/main" id="{D00B8D24-7532-41F5-AFA2-1EE13F00BFE9}"/>
              </a:ext>
            </a:extLst>
          </p:cNvPr>
          <p:cNvSpPr>
            <a:spLocks noGrp="1"/>
          </p:cNvSpPr>
          <p:nvPr>
            <p:ph sz="half" idx="1"/>
          </p:nvPr>
        </p:nvSpPr>
        <p:spPr>
          <a:xfrm>
            <a:off x="71021" y="2142066"/>
            <a:ext cx="5610115" cy="4715933"/>
          </a:xfrm>
        </p:spPr>
        <p:txBody>
          <a:bodyPr>
            <a:normAutofit lnSpcReduction="10000"/>
          </a:bodyPr>
          <a:lstStyle/>
          <a:p>
            <a:r>
              <a:rPr lang="en-US" sz="2000" dirty="0"/>
              <a:t>Progressives sought to fight corruption by getting away from party politics and instituting referendums and the ability to recall corrupt officials.</a:t>
            </a:r>
          </a:p>
          <a:p>
            <a:r>
              <a:rPr lang="en-US" sz="2000" dirty="0"/>
              <a:t>Progressives included some of the wealthy men and women who used their wealth and influence for Progressive causes such as the Young Women’s Christian Association (YWCA) that supported unmarried working women and settlement houses.</a:t>
            </a:r>
          </a:p>
          <a:p>
            <a:r>
              <a:rPr lang="en-US" sz="2000" dirty="0"/>
              <a:t>Young middle-class men and women tried to bridge the working-class and wealthy neighborhoods through the construction of settlement houses.</a:t>
            </a:r>
          </a:p>
          <a:p>
            <a:endParaRPr lang="en-US" dirty="0"/>
          </a:p>
        </p:txBody>
      </p:sp>
      <p:pic>
        <p:nvPicPr>
          <p:cNvPr id="6" name="Content Placeholder 5" descr="A black and white photo of a building&#10;&#10;Description automatically generated">
            <a:extLst>
              <a:ext uri="{FF2B5EF4-FFF2-40B4-BE49-F238E27FC236}">
                <a16:creationId xmlns:a16="http://schemas.microsoft.com/office/drawing/2014/main" id="{F79C8D0F-78EF-40C0-B095-9F786ED198A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193870" y="1979613"/>
            <a:ext cx="3763736" cy="4716462"/>
          </a:xfrm>
        </p:spPr>
      </p:pic>
    </p:spTree>
    <p:extLst>
      <p:ext uri="{BB962C8B-B14F-4D97-AF65-F5344CB8AC3E}">
        <p14:creationId xmlns:p14="http://schemas.microsoft.com/office/powerpoint/2010/main" val="36643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F36E-227D-4A48-A1C8-A84D982150D7}"/>
              </a:ext>
            </a:extLst>
          </p:cNvPr>
          <p:cNvSpPr>
            <a:spLocks noGrp="1"/>
          </p:cNvSpPr>
          <p:nvPr>
            <p:ph type="title"/>
          </p:nvPr>
        </p:nvSpPr>
        <p:spPr>
          <a:xfrm>
            <a:off x="615420" y="435007"/>
            <a:ext cx="10131425" cy="876259"/>
          </a:xfrm>
        </p:spPr>
        <p:txBody>
          <a:bodyPr/>
          <a:lstStyle/>
          <a:p>
            <a:r>
              <a:rPr lang="en-US" dirty="0"/>
              <a:t>Settlement houses</a:t>
            </a:r>
          </a:p>
        </p:txBody>
      </p:sp>
      <p:sp>
        <p:nvSpPr>
          <p:cNvPr id="3" name="Content Placeholder 2">
            <a:extLst>
              <a:ext uri="{FF2B5EF4-FFF2-40B4-BE49-F238E27FC236}">
                <a16:creationId xmlns:a16="http://schemas.microsoft.com/office/drawing/2014/main" id="{212989CC-8D42-4A31-B40D-4C96452C860E}"/>
              </a:ext>
            </a:extLst>
          </p:cNvPr>
          <p:cNvSpPr>
            <a:spLocks noGrp="1"/>
          </p:cNvSpPr>
          <p:nvPr>
            <p:ph sz="half" idx="1"/>
          </p:nvPr>
        </p:nvSpPr>
        <p:spPr>
          <a:xfrm>
            <a:off x="62139" y="1431854"/>
            <a:ext cx="5759755" cy="5426146"/>
          </a:xfrm>
        </p:spPr>
        <p:txBody>
          <a:bodyPr>
            <a:normAutofit/>
          </a:bodyPr>
          <a:lstStyle/>
          <a:p>
            <a:r>
              <a:rPr lang="en-US" sz="2000" dirty="0"/>
              <a:t>Between 1886 and 1910, over 400 established in the inner-cities.</a:t>
            </a:r>
          </a:p>
          <a:p>
            <a:r>
              <a:rPr lang="en-US" sz="2000" dirty="0"/>
              <a:t>Lessen modern problems through education, art and reform.</a:t>
            </a:r>
          </a:p>
          <a:p>
            <a:r>
              <a:rPr lang="en-US" sz="2000" dirty="0"/>
              <a:t>Sponsored English-language classes, kindergartens, nurseries, clinics and vocational training.</a:t>
            </a:r>
          </a:p>
          <a:p>
            <a:r>
              <a:rPr lang="en-US" sz="2000" dirty="0"/>
              <a:t>Jane Addams and Florence Kelly of Hull House in Chicago earned recognition for their work. </a:t>
            </a:r>
          </a:p>
          <a:p>
            <a:r>
              <a:rPr lang="en-US" sz="2000" dirty="0"/>
              <a:t>Kelly would be appointed Illinois state factory inspector for her investigations into child labor exploitation, and Addams would win the Nobel Peace Prize in 1931 for her work.</a:t>
            </a:r>
          </a:p>
        </p:txBody>
      </p:sp>
      <p:pic>
        <p:nvPicPr>
          <p:cNvPr id="6" name="Content Placeholder 5" descr="A close up of a sign&#10;&#10;Description automatically generated">
            <a:extLst>
              <a:ext uri="{FF2B5EF4-FFF2-40B4-BE49-F238E27FC236}">
                <a16:creationId xmlns:a16="http://schemas.microsoft.com/office/drawing/2014/main" id="{8A7C34EE-8F08-46A8-8F57-C8EE5B8B7B6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537449" y="912033"/>
            <a:ext cx="3949701" cy="5816833"/>
          </a:xfrm>
        </p:spPr>
      </p:pic>
    </p:spTree>
    <p:extLst>
      <p:ext uri="{BB962C8B-B14F-4D97-AF65-F5344CB8AC3E}">
        <p14:creationId xmlns:p14="http://schemas.microsoft.com/office/powerpoint/2010/main" val="29095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3C02-3B5D-4CD6-9DAB-1CDEB961DB11}"/>
              </a:ext>
            </a:extLst>
          </p:cNvPr>
          <p:cNvSpPr>
            <a:spLocks noGrp="1"/>
          </p:cNvSpPr>
          <p:nvPr>
            <p:ph type="title"/>
          </p:nvPr>
        </p:nvSpPr>
        <p:spPr>
          <a:xfrm>
            <a:off x="552636" y="110971"/>
            <a:ext cx="10131425" cy="1456267"/>
          </a:xfrm>
        </p:spPr>
        <p:txBody>
          <a:bodyPr/>
          <a:lstStyle/>
          <a:p>
            <a:r>
              <a:rPr lang="en-US" dirty="0"/>
              <a:t>Working class reformers and the social gospel</a:t>
            </a:r>
          </a:p>
        </p:txBody>
      </p:sp>
      <p:sp>
        <p:nvSpPr>
          <p:cNvPr id="3" name="Content Placeholder 2">
            <a:extLst>
              <a:ext uri="{FF2B5EF4-FFF2-40B4-BE49-F238E27FC236}">
                <a16:creationId xmlns:a16="http://schemas.microsoft.com/office/drawing/2014/main" id="{BB21620F-A52A-4FF7-A171-7CFBB81B0372}"/>
              </a:ext>
            </a:extLst>
          </p:cNvPr>
          <p:cNvSpPr>
            <a:spLocks noGrp="1"/>
          </p:cNvSpPr>
          <p:nvPr>
            <p:ph sz="half" idx="1"/>
          </p:nvPr>
        </p:nvSpPr>
        <p:spPr>
          <a:xfrm>
            <a:off x="168676" y="1651247"/>
            <a:ext cx="5512460" cy="5095782"/>
          </a:xfrm>
        </p:spPr>
        <p:txBody>
          <a:bodyPr>
            <a:noAutofit/>
          </a:bodyPr>
          <a:lstStyle/>
          <a:p>
            <a:r>
              <a:rPr lang="en-US" sz="2000" dirty="0"/>
              <a:t>By 1900 working class reformers were pushing for safe factories, shorter workdays, workers’ comp, and other “bread and butter” reforms.</a:t>
            </a:r>
          </a:p>
          <a:p>
            <a:r>
              <a:rPr lang="en-US" sz="2000" dirty="0"/>
              <a:t>Some political Bosses like “Big Tim” Sullivan supported working class reforms.</a:t>
            </a:r>
          </a:p>
          <a:p>
            <a:r>
              <a:rPr lang="en-US" sz="2000" dirty="0"/>
              <a:t>Working class opposed Prohibition, Sunday closing laws, civil service and non-partisan elections.</a:t>
            </a:r>
          </a:p>
          <a:p>
            <a:r>
              <a:rPr lang="en-US" sz="2000" dirty="0"/>
              <a:t>The Protestant Social Gospel movement countered “cut-throat” capitalism by helping the poor, that helping others would help create “God’s kingdom on Earth”.</a:t>
            </a:r>
          </a:p>
          <a:p>
            <a:r>
              <a:rPr lang="en-US" sz="2000" dirty="0"/>
              <a:t>Secular reformers tried to assimilate immigrants and Indians through education, economic and cultural opportunities.</a:t>
            </a:r>
          </a:p>
        </p:txBody>
      </p:sp>
      <p:pic>
        <p:nvPicPr>
          <p:cNvPr id="6" name="Content Placeholder 5" descr="A vintage photo of a person&#10;&#10;Description automatically generated">
            <a:extLst>
              <a:ext uri="{FF2B5EF4-FFF2-40B4-BE49-F238E27FC236}">
                <a16:creationId xmlns:a16="http://schemas.microsoft.com/office/drawing/2014/main" id="{CD13274D-4466-44CE-A874-3231EA7EEFF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187950" y="1857375"/>
            <a:ext cx="5749512" cy="4667250"/>
          </a:xfrm>
        </p:spPr>
      </p:pic>
    </p:spTree>
    <p:extLst>
      <p:ext uri="{BB962C8B-B14F-4D97-AF65-F5344CB8AC3E}">
        <p14:creationId xmlns:p14="http://schemas.microsoft.com/office/powerpoint/2010/main" val="14524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7BC5-ACDF-496B-B00A-E6FBA65EDF15}"/>
              </a:ext>
            </a:extLst>
          </p:cNvPr>
          <p:cNvSpPr>
            <a:spLocks noGrp="1"/>
          </p:cNvSpPr>
          <p:nvPr>
            <p:ph type="title"/>
          </p:nvPr>
        </p:nvSpPr>
        <p:spPr/>
        <p:txBody>
          <a:bodyPr/>
          <a:lstStyle/>
          <a:p>
            <a:r>
              <a:rPr lang="en-US" dirty="0"/>
              <a:t>Socialists</a:t>
            </a:r>
          </a:p>
        </p:txBody>
      </p:sp>
      <p:sp>
        <p:nvSpPr>
          <p:cNvPr id="3" name="Content Placeholder 2">
            <a:extLst>
              <a:ext uri="{FF2B5EF4-FFF2-40B4-BE49-F238E27FC236}">
                <a16:creationId xmlns:a16="http://schemas.microsoft.com/office/drawing/2014/main" id="{E0A7E948-FE3E-4842-9A51-B4EE4CBDFFB7}"/>
              </a:ext>
            </a:extLst>
          </p:cNvPr>
          <p:cNvSpPr>
            <a:spLocks noGrp="1"/>
          </p:cNvSpPr>
          <p:nvPr>
            <p:ph sz="half" idx="1"/>
          </p:nvPr>
        </p:nvSpPr>
        <p:spPr>
          <a:xfrm>
            <a:off x="186431" y="2142066"/>
            <a:ext cx="5494705" cy="4587207"/>
          </a:xfrm>
        </p:spPr>
        <p:txBody>
          <a:bodyPr>
            <a:normAutofit/>
          </a:bodyPr>
          <a:lstStyle/>
          <a:p>
            <a:r>
              <a:rPr lang="en-US" sz="2000" dirty="0"/>
              <a:t>Disillusioned immigrants, intellectuals, former Populists, activists and workers turned to socialism.</a:t>
            </a:r>
          </a:p>
          <a:p>
            <a:r>
              <a:rPr lang="en-US" sz="2000" dirty="0"/>
              <a:t>Wanted government sponsored social programs like low-cost housing, worker’s comp, pensions, and municipal services.</a:t>
            </a:r>
          </a:p>
          <a:p>
            <a:r>
              <a:rPr lang="en-US" sz="2000" dirty="0"/>
              <a:t>By 1912 the Socialist Party of America claimed 150,000 members and 700,000 subscribers.</a:t>
            </a:r>
          </a:p>
          <a:p>
            <a:r>
              <a:rPr lang="en-US" sz="2000" dirty="0"/>
              <a:t>Eugene V. Debs was the Socialist candidate who won nearly 900,000 votes in 1912.</a:t>
            </a:r>
          </a:p>
          <a:p>
            <a:r>
              <a:rPr lang="en-US" sz="2000" dirty="0"/>
              <a:t>Most reformers favored socialist ideals, but the increase in taxes that would come with their programs turned them off.</a:t>
            </a:r>
          </a:p>
        </p:txBody>
      </p:sp>
      <p:pic>
        <p:nvPicPr>
          <p:cNvPr id="6" name="Content Placeholder 5" descr="A vintage photo of a person&#10;&#10;Description automatically generated">
            <a:extLst>
              <a:ext uri="{FF2B5EF4-FFF2-40B4-BE49-F238E27FC236}">
                <a16:creationId xmlns:a16="http://schemas.microsoft.com/office/drawing/2014/main" id="{88B1D393-1B04-4DD7-A284-028A37AF27F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009392" y="2343150"/>
            <a:ext cx="5996527" cy="4057650"/>
          </a:xfrm>
        </p:spPr>
      </p:pic>
    </p:spTree>
    <p:extLst>
      <p:ext uri="{BB962C8B-B14F-4D97-AF65-F5344CB8AC3E}">
        <p14:creationId xmlns:p14="http://schemas.microsoft.com/office/powerpoint/2010/main" val="15769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F6B6-5E78-4CF8-8824-D9575684E37E}"/>
              </a:ext>
            </a:extLst>
          </p:cNvPr>
          <p:cNvSpPr>
            <a:spLocks noGrp="1"/>
          </p:cNvSpPr>
          <p:nvPr>
            <p:ph type="title"/>
          </p:nvPr>
        </p:nvSpPr>
        <p:spPr>
          <a:xfrm>
            <a:off x="656210" y="254493"/>
            <a:ext cx="10131425" cy="1456267"/>
          </a:xfrm>
        </p:spPr>
        <p:txBody>
          <a:bodyPr/>
          <a:lstStyle/>
          <a:p>
            <a:r>
              <a:rPr lang="en-US" dirty="0"/>
              <a:t>Southern and Western progressives and opponents of progressivism</a:t>
            </a:r>
          </a:p>
        </p:txBody>
      </p:sp>
      <p:sp>
        <p:nvSpPr>
          <p:cNvPr id="3" name="Content Placeholder 2">
            <a:extLst>
              <a:ext uri="{FF2B5EF4-FFF2-40B4-BE49-F238E27FC236}">
                <a16:creationId xmlns:a16="http://schemas.microsoft.com/office/drawing/2014/main" id="{82D4BA5D-7845-4C3D-B266-863DDFF511FE}"/>
              </a:ext>
            </a:extLst>
          </p:cNvPr>
          <p:cNvSpPr>
            <a:spLocks noGrp="1"/>
          </p:cNvSpPr>
          <p:nvPr>
            <p:ph sz="half" idx="1"/>
          </p:nvPr>
        </p:nvSpPr>
        <p:spPr>
          <a:xfrm>
            <a:off x="71021" y="1710760"/>
            <a:ext cx="6195035" cy="4974125"/>
          </a:xfrm>
        </p:spPr>
        <p:txBody>
          <a:bodyPr/>
          <a:lstStyle/>
          <a:p>
            <a:r>
              <a:rPr lang="en-US" sz="2000" dirty="0"/>
              <a:t>The direct primary originated in North Carolina, where the people directly nominate party candidates for president.</a:t>
            </a:r>
          </a:p>
          <a:p>
            <a:r>
              <a:rPr lang="en-US" sz="2000" dirty="0"/>
              <a:t>Other progressive regulatory bodies emerged in Texas, Virginia, Nevada, and California.</a:t>
            </a:r>
          </a:p>
          <a:p>
            <a:r>
              <a:rPr lang="en-US" sz="2000" dirty="0"/>
              <a:t>In western states, women could vote in local elections.</a:t>
            </a:r>
          </a:p>
          <a:p>
            <a:r>
              <a:rPr lang="en-US" sz="2000" dirty="0"/>
              <a:t>Most women activists worked outside politics and pursued different projects largely determined by race.</a:t>
            </a:r>
          </a:p>
          <a:p>
            <a:r>
              <a:rPr lang="en-US" sz="2000" dirty="0"/>
              <a:t>Opponents of Progressivism tended to be people who hated government interference and big business tycoons who liked the free market.</a:t>
            </a:r>
          </a:p>
          <a:p>
            <a:r>
              <a:rPr lang="en-US" sz="2000" dirty="0"/>
              <a:t>Many Progressives discriminated against minority groups, and tended to be more moderate than liberal.</a:t>
            </a:r>
          </a:p>
          <a:p>
            <a:endParaRPr lang="en-US" dirty="0"/>
          </a:p>
        </p:txBody>
      </p:sp>
      <p:pic>
        <p:nvPicPr>
          <p:cNvPr id="6" name="Content Placeholder 5" descr="A vintage photo of a group of people posing for the camera&#10;&#10;Description automatically generated">
            <a:extLst>
              <a:ext uri="{FF2B5EF4-FFF2-40B4-BE49-F238E27FC236}">
                <a16:creationId xmlns:a16="http://schemas.microsoft.com/office/drawing/2014/main" id="{AE1FC501-A9A9-4169-A694-F1695EA8B87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560121" y="2036756"/>
            <a:ext cx="5548340" cy="4449769"/>
          </a:xfrm>
        </p:spPr>
      </p:pic>
    </p:spTree>
    <p:extLst>
      <p:ext uri="{BB962C8B-B14F-4D97-AF65-F5344CB8AC3E}">
        <p14:creationId xmlns:p14="http://schemas.microsoft.com/office/powerpoint/2010/main" val="38010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D76A-10E5-4CA4-9CD9-4C1559C1FC14}"/>
              </a:ext>
            </a:extLst>
          </p:cNvPr>
          <p:cNvSpPr>
            <a:spLocks noGrp="1"/>
          </p:cNvSpPr>
          <p:nvPr>
            <p:ph type="title"/>
          </p:nvPr>
        </p:nvSpPr>
        <p:spPr/>
        <p:txBody>
          <a:bodyPr/>
          <a:lstStyle/>
          <a:p>
            <a:r>
              <a:rPr lang="en-US" dirty="0"/>
              <a:t>Restructuring government</a:t>
            </a:r>
          </a:p>
        </p:txBody>
      </p:sp>
      <p:sp>
        <p:nvSpPr>
          <p:cNvPr id="3" name="Content Placeholder 2">
            <a:extLst>
              <a:ext uri="{FF2B5EF4-FFF2-40B4-BE49-F238E27FC236}">
                <a16:creationId xmlns:a16="http://schemas.microsoft.com/office/drawing/2014/main" id="{83721D3B-5FA0-48E9-97AA-61836DACBAFF}"/>
              </a:ext>
            </a:extLst>
          </p:cNvPr>
          <p:cNvSpPr>
            <a:spLocks noGrp="1"/>
          </p:cNvSpPr>
          <p:nvPr>
            <p:ph sz="half" idx="1"/>
          </p:nvPr>
        </p:nvSpPr>
        <p:spPr>
          <a:xfrm>
            <a:off x="71021" y="2142066"/>
            <a:ext cx="5610115" cy="4715933"/>
          </a:xfrm>
        </p:spPr>
        <p:txBody>
          <a:bodyPr/>
          <a:lstStyle/>
          <a:p>
            <a:r>
              <a:rPr lang="en-US" sz="2000" dirty="0"/>
              <a:t>Progressives rejected laissez-faire government in the Industrial Age and the corruption in government that came with it.</a:t>
            </a:r>
          </a:p>
          <a:p>
            <a:r>
              <a:rPr lang="en-US" sz="2000" dirty="0"/>
              <a:t>1900 campaigns promoted efficiency created city manager and commission governments so that officials would be chosen for their skills not their connections.</a:t>
            </a:r>
          </a:p>
          <a:p>
            <a:r>
              <a:rPr lang="en-US" sz="2000" dirty="0"/>
              <a:t>Progressive governors like Wisconsin’s Robert M. La Follet “Battling Bob” instituted reforms in regulation, taxes, and primaries.</a:t>
            </a:r>
          </a:p>
          <a:p>
            <a:r>
              <a:rPr lang="en-US" sz="2000" dirty="0"/>
              <a:t>Progressive efforts led to the 17</a:t>
            </a:r>
            <a:r>
              <a:rPr lang="en-US" sz="2000" baseline="30000" dirty="0"/>
              <a:t>th</a:t>
            </a:r>
            <a:r>
              <a:rPr lang="en-US" sz="2000" dirty="0"/>
              <a:t> Amendment that made Senators elected by popular vote rather than be appointed by state legislatures.</a:t>
            </a:r>
          </a:p>
          <a:p>
            <a:endParaRPr lang="en-US" dirty="0"/>
          </a:p>
        </p:txBody>
      </p:sp>
      <p:pic>
        <p:nvPicPr>
          <p:cNvPr id="6" name="Content Placeholder 5" descr="A picture containing indoor, table, filled, many&#10;&#10;Description automatically generated">
            <a:extLst>
              <a:ext uri="{FF2B5EF4-FFF2-40B4-BE49-F238E27FC236}">
                <a16:creationId xmlns:a16="http://schemas.microsoft.com/office/drawing/2014/main" id="{4871D070-A6D0-482B-B4CB-837ABF32228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229132" y="2238375"/>
            <a:ext cx="5776943" cy="4010025"/>
          </a:xfrm>
        </p:spPr>
      </p:pic>
    </p:spTree>
    <p:extLst>
      <p:ext uri="{BB962C8B-B14F-4D97-AF65-F5344CB8AC3E}">
        <p14:creationId xmlns:p14="http://schemas.microsoft.com/office/powerpoint/2010/main" val="31666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{A4E68FF6-3ABA-4F46-946F-B5BED294DEFB}tf03457452</Template>
  <TotalTime>1179</TotalTime>
  <Words>936</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The progressive era</vt:lpstr>
      <vt:lpstr>National Associations and foreign influences</vt:lpstr>
      <vt:lpstr>The new middle class</vt:lpstr>
      <vt:lpstr>Reformers and settlement houses</vt:lpstr>
      <vt:lpstr>Settlement houses</vt:lpstr>
      <vt:lpstr>Working class reformers and the social gospel</vt:lpstr>
      <vt:lpstr>Socialists</vt:lpstr>
      <vt:lpstr>Southern and Western progressives and opponents of progressivism</vt:lpstr>
      <vt:lpstr>Restructuring government</vt:lpstr>
      <vt:lpstr>Labor reforms</vt:lpstr>
      <vt:lpstr>Prohibition</vt:lpstr>
      <vt:lpstr>Controlling Prostitution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era</dc:title>
  <dc:creator>Alan Pouget</dc:creator>
  <cp:lastModifiedBy>Alan Pouget</cp:lastModifiedBy>
  <cp:revision>22</cp:revision>
  <dcterms:created xsi:type="dcterms:W3CDTF">2020-02-25T02:12:51Z</dcterms:created>
  <dcterms:modified xsi:type="dcterms:W3CDTF">2020-02-25T21:52:22Z</dcterms:modified>
</cp:coreProperties>
</file>