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9" autoAdjust="0"/>
    <p:restoredTop sz="94660"/>
  </p:normalViewPr>
  <p:slideViewPr>
    <p:cSldViewPr snapToGrid="0">
      <p:cViewPr varScale="1">
        <p:scale>
          <a:sx n="129" d="100"/>
          <a:sy n="129" d="100"/>
        </p:scale>
        <p:origin x="36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3/11/20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08117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3/11/20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14404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3/11/20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36040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t>3/11/20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038700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t>3/11/20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35537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3/11/20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242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3/11/20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52423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3/11/20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924204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3/11/20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95727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3/11/20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50253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3/11/20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62510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3/11/20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64215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3/11/20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45398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3/11/20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22896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3/11/20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013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3/11/20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6400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3/11/20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0157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3/11/20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91159647"/>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The_Kaiser,_the_Beast_of_Berlin" TargetMode="External"/><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Postal_censorship" TargetMode="External"/><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First_Red_Scare" TargetMode="External"/><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American_Legion" TargetMode="External"/><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blacklistednews.com/article/75896/100-years-ago-4000-americans-in-a-single-night-were-rounded-up-and-caged-for-disagreeing-with-the.html" TargetMode="External"/><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originalblackpeople.wordpress.com/" TargetMode="External"/><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nursingclio.org/2016/12/15/emotion-and-fantasy-marcus-garvey-and-a-blueprint-for-modern-protest-movements/" TargetMode="External"/><Relationship Id="rId2" Type="http://schemas.openxmlformats.org/officeDocument/2006/relationships/image" Target="../media/image10.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301AC-0641-4A43-B3ED-641E10E38B8D}"/>
              </a:ext>
            </a:extLst>
          </p:cNvPr>
          <p:cNvSpPr>
            <a:spLocks noGrp="1"/>
          </p:cNvSpPr>
          <p:nvPr>
            <p:ph type="ctrTitle"/>
          </p:nvPr>
        </p:nvSpPr>
        <p:spPr/>
        <p:txBody>
          <a:bodyPr/>
          <a:lstStyle/>
          <a:p>
            <a:r>
              <a:rPr lang="en-US" dirty="0"/>
              <a:t>WWI Red Scare</a:t>
            </a:r>
          </a:p>
        </p:txBody>
      </p:sp>
      <p:sp>
        <p:nvSpPr>
          <p:cNvPr id="3" name="Subtitle 2">
            <a:extLst>
              <a:ext uri="{FF2B5EF4-FFF2-40B4-BE49-F238E27FC236}">
                <a16:creationId xmlns:a16="http://schemas.microsoft.com/office/drawing/2014/main" id="{A7649AFC-D06F-4356-9F27-0B5AF0ADEB2E}"/>
              </a:ext>
            </a:extLst>
          </p:cNvPr>
          <p:cNvSpPr>
            <a:spLocks noGrp="1"/>
          </p:cNvSpPr>
          <p:nvPr>
            <p:ph type="subTitle" idx="1"/>
          </p:nvPr>
        </p:nvSpPr>
        <p:spPr/>
        <p:txBody>
          <a:bodyPr/>
          <a:lstStyle/>
          <a:p>
            <a:r>
              <a:rPr lang="en-US" dirty="0"/>
              <a:t>Ch.20.3/4</a:t>
            </a:r>
          </a:p>
        </p:txBody>
      </p:sp>
    </p:spTree>
    <p:extLst>
      <p:ext uri="{BB962C8B-B14F-4D97-AF65-F5344CB8AC3E}">
        <p14:creationId xmlns:p14="http://schemas.microsoft.com/office/powerpoint/2010/main" val="3628222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CD5C6C-82A5-427D-B38F-B8CE7BB0FE5C}"/>
              </a:ext>
            </a:extLst>
          </p:cNvPr>
          <p:cNvSpPr>
            <a:spLocks noGrp="1"/>
          </p:cNvSpPr>
          <p:nvPr>
            <p:ph type="title"/>
          </p:nvPr>
        </p:nvSpPr>
        <p:spPr/>
        <p:txBody>
          <a:bodyPr/>
          <a:lstStyle/>
          <a:p>
            <a:r>
              <a:rPr lang="en-US" dirty="0"/>
              <a:t>Committee on Public Information (CPI)</a:t>
            </a:r>
          </a:p>
        </p:txBody>
      </p:sp>
      <p:sp>
        <p:nvSpPr>
          <p:cNvPr id="5" name="Content Placeholder 4">
            <a:extLst>
              <a:ext uri="{FF2B5EF4-FFF2-40B4-BE49-F238E27FC236}">
                <a16:creationId xmlns:a16="http://schemas.microsoft.com/office/drawing/2014/main" id="{84484E80-1713-4FF6-BA58-796F8640F550}"/>
              </a:ext>
            </a:extLst>
          </p:cNvPr>
          <p:cNvSpPr>
            <a:spLocks noGrp="1"/>
          </p:cNvSpPr>
          <p:nvPr>
            <p:ph sz="half" idx="1"/>
          </p:nvPr>
        </p:nvSpPr>
        <p:spPr>
          <a:xfrm>
            <a:off x="115410" y="1961966"/>
            <a:ext cx="5263268" cy="4749552"/>
          </a:xfrm>
        </p:spPr>
        <p:txBody>
          <a:bodyPr>
            <a:normAutofit lnSpcReduction="10000"/>
          </a:bodyPr>
          <a:lstStyle/>
          <a:p>
            <a:r>
              <a:rPr lang="en-US" dirty="0"/>
              <a:t>Formed in April 1917 and headed by Progressive journalist George Creel.</a:t>
            </a:r>
          </a:p>
          <a:p>
            <a:r>
              <a:rPr lang="en-US" dirty="0"/>
              <a:t>Used propaganda to mobilize public opinion.</a:t>
            </a:r>
          </a:p>
          <a:p>
            <a:r>
              <a:rPr lang="en-US" dirty="0"/>
              <a:t>Encouraged the press to “self-censor” and people to spy on their neighbors.</a:t>
            </a:r>
          </a:p>
          <a:p>
            <a:r>
              <a:rPr lang="en-US" dirty="0"/>
              <a:t>Anti-German sentiment bred ultrapatriotic groups and nativism that tried to remove anything German from the country.</a:t>
            </a:r>
          </a:p>
          <a:p>
            <a:r>
              <a:rPr lang="en-US" dirty="0"/>
              <a:t>Pacifist and antiwar advocates were often fired and persecuted.</a:t>
            </a:r>
          </a:p>
        </p:txBody>
      </p:sp>
      <p:pic>
        <p:nvPicPr>
          <p:cNvPr id="8" name="Content Placeholder 7" descr="A close up of a book&#10;&#10;Description automatically generated">
            <a:extLst>
              <a:ext uri="{FF2B5EF4-FFF2-40B4-BE49-F238E27FC236}">
                <a16:creationId xmlns:a16="http://schemas.microsoft.com/office/drawing/2014/main" id="{2B6C449B-7BDB-476B-9189-C7AF6EFF7587}"/>
              </a:ext>
            </a:extLst>
          </p:cNvPr>
          <p:cNvPicPr>
            <a:picLocks noGrp="1" noChangeAspect="1"/>
          </p:cNvPicPr>
          <p:nvPr>
            <p:ph sz="half" idx="2"/>
          </p:nvPr>
        </p:nvPicPr>
        <p:blipFill>
          <a:blip r:embed="rId2">
            <a:extLst>
              <a:ext uri="{837473B0-CC2E-450A-ABE3-18F120FF3D39}">
                <a1611:picAttrSrcUrl xmlns:a1611="http://schemas.microsoft.com/office/drawing/2016/11/main" r:id="rId3"/>
              </a:ext>
            </a:extLst>
          </a:blip>
          <a:stretch>
            <a:fillRect/>
          </a:stretch>
        </p:blipFill>
        <p:spPr>
          <a:xfrm>
            <a:off x="7550671" y="2028385"/>
            <a:ext cx="3854677" cy="4683132"/>
          </a:xfrm>
        </p:spPr>
      </p:pic>
    </p:spTree>
    <p:extLst>
      <p:ext uri="{BB962C8B-B14F-4D97-AF65-F5344CB8AC3E}">
        <p14:creationId xmlns:p14="http://schemas.microsoft.com/office/powerpoint/2010/main" val="4069153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7B8D0-AD09-4FAD-BA3E-64F044FA5709}"/>
              </a:ext>
            </a:extLst>
          </p:cNvPr>
          <p:cNvSpPr>
            <a:spLocks noGrp="1"/>
          </p:cNvSpPr>
          <p:nvPr>
            <p:ph type="title"/>
          </p:nvPr>
        </p:nvSpPr>
        <p:spPr/>
        <p:txBody>
          <a:bodyPr/>
          <a:lstStyle/>
          <a:p>
            <a:r>
              <a:rPr lang="en-US" dirty="0"/>
              <a:t>Espionage and Sedition Acts</a:t>
            </a:r>
          </a:p>
        </p:txBody>
      </p:sp>
      <p:sp>
        <p:nvSpPr>
          <p:cNvPr id="3" name="Content Placeholder 2">
            <a:extLst>
              <a:ext uri="{FF2B5EF4-FFF2-40B4-BE49-F238E27FC236}">
                <a16:creationId xmlns:a16="http://schemas.microsoft.com/office/drawing/2014/main" id="{AB97690F-7DC8-4688-B8F0-C73C83BF83E8}"/>
              </a:ext>
            </a:extLst>
          </p:cNvPr>
          <p:cNvSpPr>
            <a:spLocks noGrp="1"/>
          </p:cNvSpPr>
          <p:nvPr>
            <p:ph sz="half" idx="1"/>
          </p:nvPr>
        </p:nvSpPr>
        <p:spPr>
          <a:xfrm>
            <a:off x="-1" y="2021682"/>
            <a:ext cx="5610687" cy="4836317"/>
          </a:xfrm>
        </p:spPr>
        <p:txBody>
          <a:bodyPr>
            <a:normAutofit fontScale="92500"/>
          </a:bodyPr>
          <a:lstStyle/>
          <a:p>
            <a:r>
              <a:rPr lang="en-US" dirty="0"/>
              <a:t>The Espionage Act of 1917 outlawed “false statements” that impeded the draft and encouraged disobedience in the military.</a:t>
            </a:r>
          </a:p>
          <a:p>
            <a:r>
              <a:rPr lang="en-US" dirty="0"/>
              <a:t>Also banned mailing anything considered treasonous.</a:t>
            </a:r>
          </a:p>
          <a:p>
            <a:r>
              <a:rPr lang="en-US" dirty="0"/>
              <a:t>The Sedition Act of 1918 made it illegal to obstruct the sale of war bonds and to use “disloyal, profane, scurrilous, or abusive language” about the gov’t, flag, Constitution, or the military uniform.</a:t>
            </a:r>
          </a:p>
          <a:p>
            <a:r>
              <a:rPr lang="en-US" dirty="0"/>
              <a:t>More than 2,000 people were prosecuted and many more were intimidated.</a:t>
            </a:r>
          </a:p>
        </p:txBody>
      </p:sp>
      <p:pic>
        <p:nvPicPr>
          <p:cNvPr id="6" name="Content Placeholder 5" descr="A close up of a newspaper&#10;&#10;Description automatically generated">
            <a:extLst>
              <a:ext uri="{FF2B5EF4-FFF2-40B4-BE49-F238E27FC236}">
                <a16:creationId xmlns:a16="http://schemas.microsoft.com/office/drawing/2014/main" id="{75D969CD-8466-441D-AB7F-F8720B3C84ED}"/>
              </a:ext>
            </a:extLst>
          </p:cNvPr>
          <p:cNvPicPr>
            <a:picLocks noGrp="1" noChangeAspect="1"/>
          </p:cNvPicPr>
          <p:nvPr>
            <p:ph sz="half" idx="2"/>
          </p:nvPr>
        </p:nvPicPr>
        <p:blipFill>
          <a:blip r:embed="rId2">
            <a:extLst>
              <a:ext uri="{837473B0-CC2E-450A-ABE3-18F120FF3D39}">
                <a1611:picAttrSrcUrl xmlns:a1611="http://schemas.microsoft.com/office/drawing/2016/11/main" r:id="rId3"/>
              </a:ext>
            </a:extLst>
          </a:blip>
          <a:stretch>
            <a:fillRect/>
          </a:stretch>
        </p:blipFill>
        <p:spPr>
          <a:xfrm>
            <a:off x="6813324" y="1907381"/>
            <a:ext cx="3737155" cy="4836318"/>
          </a:xfrm>
        </p:spPr>
      </p:pic>
    </p:spTree>
    <p:extLst>
      <p:ext uri="{BB962C8B-B14F-4D97-AF65-F5344CB8AC3E}">
        <p14:creationId xmlns:p14="http://schemas.microsoft.com/office/powerpoint/2010/main" val="1615037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731B8-3A7D-4699-A468-E89898432FB5}"/>
              </a:ext>
            </a:extLst>
          </p:cNvPr>
          <p:cNvSpPr>
            <a:spLocks noGrp="1"/>
          </p:cNvSpPr>
          <p:nvPr>
            <p:ph type="title"/>
          </p:nvPr>
        </p:nvSpPr>
        <p:spPr/>
        <p:txBody>
          <a:bodyPr/>
          <a:lstStyle/>
          <a:p>
            <a:r>
              <a:rPr lang="en-US" dirty="0"/>
              <a:t>Red Scare: Labor Strikes</a:t>
            </a:r>
          </a:p>
        </p:txBody>
      </p:sp>
      <p:sp>
        <p:nvSpPr>
          <p:cNvPr id="3" name="Content Placeholder 2">
            <a:extLst>
              <a:ext uri="{FF2B5EF4-FFF2-40B4-BE49-F238E27FC236}">
                <a16:creationId xmlns:a16="http://schemas.microsoft.com/office/drawing/2014/main" id="{A8F2D41F-E274-42B1-8F21-6B3CB2C167C2}"/>
              </a:ext>
            </a:extLst>
          </p:cNvPr>
          <p:cNvSpPr>
            <a:spLocks noGrp="1"/>
          </p:cNvSpPr>
          <p:nvPr>
            <p:ph sz="half" idx="1"/>
          </p:nvPr>
        </p:nvSpPr>
        <p:spPr>
          <a:xfrm>
            <a:off x="-1" y="1964242"/>
            <a:ext cx="6418556" cy="4893758"/>
          </a:xfrm>
        </p:spPr>
        <p:txBody>
          <a:bodyPr>
            <a:normAutofit lnSpcReduction="10000"/>
          </a:bodyPr>
          <a:lstStyle/>
          <a:p>
            <a:r>
              <a:rPr lang="en-US" sz="2000" dirty="0"/>
              <a:t>The Soviet Union and their promotion of Communist International terrifies conservative Americans, who begin to seek out communists and communist sympathizers.</a:t>
            </a:r>
          </a:p>
          <a:p>
            <a:r>
              <a:rPr lang="en-US" sz="2000" dirty="0"/>
              <a:t>In 1919 unions wage more than 3,300 strikes involving 4 million workers.</a:t>
            </a:r>
          </a:p>
          <a:p>
            <a:r>
              <a:rPr lang="en-US" sz="2000" dirty="0"/>
              <a:t>On May 1</a:t>
            </a:r>
            <a:r>
              <a:rPr lang="en-US" sz="2000" baseline="30000" dirty="0"/>
              <a:t>st</a:t>
            </a:r>
            <a:r>
              <a:rPr lang="en-US" sz="2000" dirty="0"/>
              <a:t>, bombs were sent to prominent Americans.</a:t>
            </a:r>
          </a:p>
          <a:p>
            <a:r>
              <a:rPr lang="en-US" sz="2000" dirty="0"/>
              <a:t>Most were intercepted, but anarchists were blamed.</a:t>
            </a:r>
          </a:p>
          <a:p>
            <a:r>
              <a:rPr lang="en-US" sz="2000" dirty="0"/>
              <a:t>Bolshevik conspiracies are blamed for other strikes and unrest (Boston Police, U.S. Steel Corporation).</a:t>
            </a:r>
          </a:p>
          <a:p>
            <a:r>
              <a:rPr lang="en-US" sz="2000" dirty="0"/>
              <a:t>John Reed and Benjamin Gitlow found the Communist Labor Party in 1919, the rival Communist Party of the United states of America also founded, but membership was no more than 70,000 combined.</a:t>
            </a:r>
          </a:p>
        </p:txBody>
      </p:sp>
      <p:pic>
        <p:nvPicPr>
          <p:cNvPr id="6" name="Content Placeholder 5" descr="A close up of text on a white background&#10;&#10;Description automatically generated">
            <a:extLst>
              <a:ext uri="{FF2B5EF4-FFF2-40B4-BE49-F238E27FC236}">
                <a16:creationId xmlns:a16="http://schemas.microsoft.com/office/drawing/2014/main" id="{F2D54492-AD97-42E8-8FB5-092F702BC531}"/>
              </a:ext>
            </a:extLst>
          </p:cNvPr>
          <p:cNvPicPr>
            <a:picLocks noGrp="1" noChangeAspect="1"/>
          </p:cNvPicPr>
          <p:nvPr>
            <p:ph sz="half" idx="2"/>
          </p:nvPr>
        </p:nvPicPr>
        <p:blipFill>
          <a:blip r:embed="rId2">
            <a:extLst>
              <a:ext uri="{837473B0-CC2E-450A-ABE3-18F120FF3D39}">
                <a1611:picAttrSrcUrl xmlns:a1611="http://schemas.microsoft.com/office/drawing/2016/11/main" r:id="rId3"/>
              </a:ext>
            </a:extLst>
          </a:blip>
          <a:stretch>
            <a:fillRect/>
          </a:stretch>
        </p:blipFill>
        <p:spPr>
          <a:xfrm>
            <a:off x="6591299" y="1964241"/>
            <a:ext cx="5000625" cy="4893758"/>
          </a:xfrm>
        </p:spPr>
      </p:pic>
    </p:spTree>
    <p:extLst>
      <p:ext uri="{BB962C8B-B14F-4D97-AF65-F5344CB8AC3E}">
        <p14:creationId xmlns:p14="http://schemas.microsoft.com/office/powerpoint/2010/main" val="3394055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E73E0-17F8-4496-9180-5461C224F7DF}"/>
              </a:ext>
            </a:extLst>
          </p:cNvPr>
          <p:cNvSpPr>
            <a:spLocks noGrp="1"/>
          </p:cNvSpPr>
          <p:nvPr>
            <p:ph type="title"/>
          </p:nvPr>
        </p:nvSpPr>
        <p:spPr/>
        <p:txBody>
          <a:bodyPr/>
          <a:lstStyle/>
          <a:p>
            <a:r>
              <a:rPr lang="en-US" dirty="0"/>
              <a:t>American Legion</a:t>
            </a:r>
          </a:p>
        </p:txBody>
      </p:sp>
      <p:sp>
        <p:nvSpPr>
          <p:cNvPr id="3" name="Content Placeholder 2">
            <a:extLst>
              <a:ext uri="{FF2B5EF4-FFF2-40B4-BE49-F238E27FC236}">
                <a16:creationId xmlns:a16="http://schemas.microsoft.com/office/drawing/2014/main" id="{9EA90A6D-EA55-4899-9CCF-537AD635FB2B}"/>
              </a:ext>
            </a:extLst>
          </p:cNvPr>
          <p:cNvSpPr>
            <a:spLocks noGrp="1"/>
          </p:cNvSpPr>
          <p:nvPr>
            <p:ph sz="half" idx="1"/>
          </p:nvPr>
        </p:nvSpPr>
        <p:spPr>
          <a:xfrm>
            <a:off x="0" y="1979720"/>
            <a:ext cx="5378678" cy="4878279"/>
          </a:xfrm>
        </p:spPr>
        <p:txBody>
          <a:bodyPr>
            <a:normAutofit/>
          </a:bodyPr>
          <a:lstStyle/>
          <a:p>
            <a:r>
              <a:rPr lang="en-US" sz="2000" dirty="0"/>
              <a:t>Formed in May 1919, initially to lobby for veteran’s benefits.</a:t>
            </a:r>
          </a:p>
          <a:p>
            <a:r>
              <a:rPr lang="en-US" sz="2000" dirty="0"/>
              <a:t>Began preaching antiradicalism that fueled the Red Scare.</a:t>
            </a:r>
          </a:p>
          <a:p>
            <a:r>
              <a:rPr lang="en-US" sz="2000" dirty="0"/>
              <a:t>Attorney General(AG) Palmer appoints J. Edgar Hoover to head the Radical Division of the Department of Justice(DOJ).</a:t>
            </a:r>
          </a:p>
          <a:p>
            <a:r>
              <a:rPr lang="en-US" sz="2000" dirty="0"/>
              <a:t>Hoover compiles lists of allegedly radical people and groups.</a:t>
            </a:r>
          </a:p>
          <a:p>
            <a:r>
              <a:rPr lang="en-US" sz="2000" dirty="0"/>
              <a:t>In 1919, they jailed IWW members and some 249 alien radicals including Emma Goldman were deported to Russia.</a:t>
            </a:r>
          </a:p>
          <a:p>
            <a:r>
              <a:rPr lang="en-US" sz="2000" dirty="0"/>
              <a:t>Legionnaires often used violence against IWW members and socialists.</a:t>
            </a:r>
          </a:p>
        </p:txBody>
      </p:sp>
      <p:pic>
        <p:nvPicPr>
          <p:cNvPr id="6" name="Content Placeholder 5" descr="A group of people posing for a photo in front of a crowd&#10;&#10;Description automatically generated">
            <a:extLst>
              <a:ext uri="{FF2B5EF4-FFF2-40B4-BE49-F238E27FC236}">
                <a16:creationId xmlns:a16="http://schemas.microsoft.com/office/drawing/2014/main" id="{CC46E814-E9E1-4D89-9D31-634E83BD7495}"/>
              </a:ext>
            </a:extLst>
          </p:cNvPr>
          <p:cNvPicPr>
            <a:picLocks noGrp="1" noChangeAspect="1"/>
          </p:cNvPicPr>
          <p:nvPr>
            <p:ph sz="half" idx="2"/>
          </p:nvPr>
        </p:nvPicPr>
        <p:blipFill>
          <a:blip r:embed="rId2">
            <a:extLst>
              <a:ext uri="{837473B0-CC2E-450A-ABE3-18F120FF3D39}">
                <a1611:picAttrSrcUrl xmlns:a1611="http://schemas.microsoft.com/office/drawing/2016/11/main" r:id="rId3"/>
              </a:ext>
            </a:extLst>
          </a:blip>
          <a:stretch>
            <a:fillRect/>
          </a:stretch>
        </p:blipFill>
        <p:spPr>
          <a:xfrm>
            <a:off x="5912644" y="2396972"/>
            <a:ext cx="6149398" cy="4003828"/>
          </a:xfrm>
        </p:spPr>
      </p:pic>
    </p:spTree>
    <p:extLst>
      <p:ext uri="{BB962C8B-B14F-4D97-AF65-F5344CB8AC3E}">
        <p14:creationId xmlns:p14="http://schemas.microsoft.com/office/powerpoint/2010/main" val="1716732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4FBC2-194D-4A0B-BDEB-C0B7A70D907B}"/>
              </a:ext>
            </a:extLst>
          </p:cNvPr>
          <p:cNvSpPr>
            <a:spLocks noGrp="1"/>
          </p:cNvSpPr>
          <p:nvPr>
            <p:ph type="title"/>
          </p:nvPr>
        </p:nvSpPr>
        <p:spPr/>
        <p:txBody>
          <a:bodyPr/>
          <a:lstStyle/>
          <a:p>
            <a:r>
              <a:rPr lang="en-US" dirty="0"/>
              <a:t>Palmer Raids</a:t>
            </a:r>
          </a:p>
        </p:txBody>
      </p:sp>
      <p:sp>
        <p:nvSpPr>
          <p:cNvPr id="3" name="Content Placeholder 2">
            <a:extLst>
              <a:ext uri="{FF2B5EF4-FFF2-40B4-BE49-F238E27FC236}">
                <a16:creationId xmlns:a16="http://schemas.microsoft.com/office/drawing/2014/main" id="{EDFB7223-CF3E-46CB-AA0A-C7C03ECA063B}"/>
              </a:ext>
            </a:extLst>
          </p:cNvPr>
          <p:cNvSpPr>
            <a:spLocks noGrp="1"/>
          </p:cNvSpPr>
          <p:nvPr>
            <p:ph sz="half" idx="1"/>
          </p:nvPr>
        </p:nvSpPr>
        <p:spPr>
          <a:xfrm>
            <a:off x="-1" y="1970842"/>
            <a:ext cx="5594123" cy="4887157"/>
          </a:xfrm>
        </p:spPr>
        <p:txBody>
          <a:bodyPr>
            <a:normAutofit/>
          </a:bodyPr>
          <a:lstStyle/>
          <a:p>
            <a:r>
              <a:rPr lang="en-US" sz="2000" dirty="0"/>
              <a:t>January 1920, J. Edgar Hoover directed raids by government agents in 33 cities.</a:t>
            </a:r>
          </a:p>
          <a:p>
            <a:r>
              <a:rPr lang="en-US" sz="2000" dirty="0"/>
              <a:t>Broke into meeting halls and homes without warrants and jailed 4,000 people with no legal counsel.</a:t>
            </a:r>
          </a:p>
          <a:p>
            <a:r>
              <a:rPr lang="en-US" sz="2000" dirty="0"/>
              <a:t>Boston: 400 people detained on Deer Island, 2 died of pneumonia, one leaped to his death and another went insane.</a:t>
            </a:r>
          </a:p>
          <a:p>
            <a:r>
              <a:rPr lang="en-US" sz="2000" dirty="0"/>
              <a:t>Due to court rulings and Assistant Secretary of Labor Louis Post’s efforts, most were released.</a:t>
            </a:r>
          </a:p>
          <a:p>
            <a:r>
              <a:rPr lang="en-US" sz="2000" dirty="0"/>
              <a:t>But in 1920-1921 almost 600 deportations.</a:t>
            </a:r>
          </a:p>
          <a:p>
            <a:r>
              <a:rPr lang="en-US" sz="2000" dirty="0"/>
              <a:t>Palmer accused of violating the Constitution and alarmed everyone when he proposed a peacetime sedition act.</a:t>
            </a:r>
          </a:p>
        </p:txBody>
      </p:sp>
      <p:pic>
        <p:nvPicPr>
          <p:cNvPr id="21" name="Content Placeholder 20" descr="A picture containing outdoor, man, black, photo&#10;&#10;Description automatically generated">
            <a:extLst>
              <a:ext uri="{FF2B5EF4-FFF2-40B4-BE49-F238E27FC236}">
                <a16:creationId xmlns:a16="http://schemas.microsoft.com/office/drawing/2014/main" id="{B5F1A501-E145-4559-AACD-5B3C6D84FDF7}"/>
              </a:ext>
            </a:extLst>
          </p:cNvPr>
          <p:cNvPicPr>
            <a:picLocks noGrp="1" noChangeAspect="1"/>
          </p:cNvPicPr>
          <p:nvPr>
            <p:ph sz="half" idx="2"/>
          </p:nvPr>
        </p:nvPicPr>
        <p:blipFill>
          <a:blip r:embed="rId2">
            <a:extLst>
              <a:ext uri="{837473B0-CC2E-450A-ABE3-18F120FF3D39}">
                <a1611:picAttrSrcUrl xmlns:a1611="http://schemas.microsoft.com/office/drawing/2016/11/main" r:id="rId3"/>
              </a:ext>
            </a:extLst>
          </a:blip>
          <a:stretch>
            <a:fillRect/>
          </a:stretch>
        </p:blipFill>
        <p:spPr>
          <a:xfrm>
            <a:off x="5594350" y="2209800"/>
            <a:ext cx="6460332" cy="3981450"/>
          </a:xfrm>
        </p:spPr>
      </p:pic>
    </p:spTree>
    <p:extLst>
      <p:ext uri="{BB962C8B-B14F-4D97-AF65-F5344CB8AC3E}">
        <p14:creationId xmlns:p14="http://schemas.microsoft.com/office/powerpoint/2010/main" val="2215348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97153-BB7F-4265-8498-8A0872EA57B4}"/>
              </a:ext>
            </a:extLst>
          </p:cNvPr>
          <p:cNvSpPr>
            <a:spLocks noGrp="1"/>
          </p:cNvSpPr>
          <p:nvPr>
            <p:ph type="title"/>
          </p:nvPr>
        </p:nvSpPr>
        <p:spPr/>
        <p:txBody>
          <a:bodyPr/>
          <a:lstStyle/>
          <a:p>
            <a:r>
              <a:rPr lang="en-US" dirty="0"/>
              <a:t>Racial Unrest</a:t>
            </a:r>
          </a:p>
        </p:txBody>
      </p:sp>
      <p:sp>
        <p:nvSpPr>
          <p:cNvPr id="3" name="Content Placeholder 2">
            <a:extLst>
              <a:ext uri="{FF2B5EF4-FFF2-40B4-BE49-F238E27FC236}">
                <a16:creationId xmlns:a16="http://schemas.microsoft.com/office/drawing/2014/main" id="{B6393B2A-AC67-4C6C-A854-5CF7A80B1F5E}"/>
              </a:ext>
            </a:extLst>
          </p:cNvPr>
          <p:cNvSpPr>
            <a:spLocks noGrp="1"/>
          </p:cNvSpPr>
          <p:nvPr>
            <p:ph sz="half" idx="1"/>
          </p:nvPr>
        </p:nvSpPr>
        <p:spPr>
          <a:xfrm>
            <a:off x="-1" y="1988598"/>
            <a:ext cx="5594123" cy="4869401"/>
          </a:xfrm>
        </p:spPr>
        <p:txBody>
          <a:bodyPr/>
          <a:lstStyle/>
          <a:p>
            <a:r>
              <a:rPr lang="en-US" sz="2000" dirty="0"/>
              <a:t>Palmer blamed communists for racial unrest.</a:t>
            </a:r>
          </a:p>
          <a:p>
            <a:r>
              <a:rPr lang="en-US" sz="2000" dirty="0"/>
              <a:t>Revival of the Ku Klux Klan and the release of D.W. Griffith’s racist film </a:t>
            </a:r>
            <a:r>
              <a:rPr lang="en-US" sz="2000" i="1" dirty="0"/>
              <a:t>The Birth of a Nation</a:t>
            </a:r>
            <a:r>
              <a:rPr lang="en-US" sz="2000" dirty="0"/>
              <a:t> in 1915.</a:t>
            </a:r>
          </a:p>
          <a:p>
            <a:r>
              <a:rPr lang="en-US" sz="2000" dirty="0"/>
              <a:t>Between 1914 and 1920, 382 African Americans were lynched, some in military uniform.</a:t>
            </a:r>
          </a:p>
          <a:p>
            <a:r>
              <a:rPr lang="en-US" sz="2000" dirty="0"/>
              <a:t>Race riots broke out in St. Louis and Houston in the summer of 1917.</a:t>
            </a:r>
          </a:p>
          <a:p>
            <a:r>
              <a:rPr lang="en-US" sz="2000" dirty="0"/>
              <a:t>James Weldon Johnson calls the summer of 1919 “Red Summer” for all the blood spilled.</a:t>
            </a:r>
          </a:p>
          <a:p>
            <a:r>
              <a:rPr lang="en-US" sz="2000" dirty="0"/>
              <a:t>Summer of 1919 race riots broke out in 2 dozen cities and towns.</a:t>
            </a:r>
          </a:p>
          <a:p>
            <a:r>
              <a:rPr lang="en-US" sz="2000" dirty="0"/>
              <a:t>The worst was in Chicago with 38 deaths.</a:t>
            </a:r>
          </a:p>
        </p:txBody>
      </p:sp>
      <p:pic>
        <p:nvPicPr>
          <p:cNvPr id="6" name="Content Placeholder 5" descr="A white sign with black text&#10;&#10;Description automatically generated">
            <a:extLst>
              <a:ext uri="{FF2B5EF4-FFF2-40B4-BE49-F238E27FC236}">
                <a16:creationId xmlns:a16="http://schemas.microsoft.com/office/drawing/2014/main" id="{B2CFC167-B026-4911-9F5C-EA4DEBE40B28}"/>
              </a:ext>
            </a:extLst>
          </p:cNvPr>
          <p:cNvPicPr>
            <a:picLocks noGrp="1" noChangeAspect="1"/>
          </p:cNvPicPr>
          <p:nvPr>
            <p:ph sz="half" idx="2"/>
          </p:nvPr>
        </p:nvPicPr>
        <p:blipFill>
          <a:blip r:embed="rId2">
            <a:extLst>
              <a:ext uri="{837473B0-CC2E-450A-ABE3-18F120FF3D39}">
                <a1611:picAttrSrcUrl xmlns:a1611="http://schemas.microsoft.com/office/drawing/2016/11/main" r:id="rId3"/>
              </a:ext>
            </a:extLst>
          </a:blip>
          <a:stretch>
            <a:fillRect/>
          </a:stretch>
        </p:blipFill>
        <p:spPr>
          <a:xfrm>
            <a:off x="6358276" y="1988598"/>
            <a:ext cx="4869400" cy="4869400"/>
          </a:xfrm>
        </p:spPr>
      </p:pic>
    </p:spTree>
    <p:extLst>
      <p:ext uri="{BB962C8B-B14F-4D97-AF65-F5344CB8AC3E}">
        <p14:creationId xmlns:p14="http://schemas.microsoft.com/office/powerpoint/2010/main" val="204766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08454-A9FF-4176-ADFB-9BEB700638FA}"/>
              </a:ext>
            </a:extLst>
          </p:cNvPr>
          <p:cNvSpPr>
            <a:spLocks noGrp="1"/>
          </p:cNvSpPr>
          <p:nvPr>
            <p:ph type="title"/>
          </p:nvPr>
        </p:nvSpPr>
        <p:spPr/>
        <p:txBody>
          <a:bodyPr/>
          <a:lstStyle/>
          <a:p>
            <a:r>
              <a:rPr lang="en-US" dirty="0"/>
              <a:t>Black Militancy</a:t>
            </a:r>
          </a:p>
        </p:txBody>
      </p:sp>
      <p:sp>
        <p:nvSpPr>
          <p:cNvPr id="3" name="Content Placeholder 2">
            <a:extLst>
              <a:ext uri="{FF2B5EF4-FFF2-40B4-BE49-F238E27FC236}">
                <a16:creationId xmlns:a16="http://schemas.microsoft.com/office/drawing/2014/main" id="{09F2A702-AC3D-4F82-9A47-E92ABDB2A78E}"/>
              </a:ext>
            </a:extLst>
          </p:cNvPr>
          <p:cNvSpPr>
            <a:spLocks noGrp="1"/>
          </p:cNvSpPr>
          <p:nvPr>
            <p:ph sz="half" idx="1"/>
          </p:nvPr>
        </p:nvSpPr>
        <p:spPr>
          <a:xfrm>
            <a:off x="0" y="2336872"/>
            <a:ext cx="5378678" cy="4521127"/>
          </a:xfrm>
        </p:spPr>
        <p:txBody>
          <a:bodyPr>
            <a:normAutofit fontScale="92500" lnSpcReduction="10000"/>
          </a:bodyPr>
          <a:lstStyle/>
          <a:p>
            <a:r>
              <a:rPr lang="en-US" dirty="0"/>
              <a:t>W.E.B. Dubois and poet Claude McKay call for African Americans to fight back.</a:t>
            </a:r>
          </a:p>
          <a:p>
            <a:r>
              <a:rPr lang="en-US" dirty="0"/>
              <a:t>African American publications criticize white politicians.</a:t>
            </a:r>
          </a:p>
          <a:p>
            <a:r>
              <a:rPr lang="en-US" dirty="0"/>
              <a:t>NAACP seeks legislation against </a:t>
            </a:r>
            <a:r>
              <a:rPr lang="en-US" dirty="0" err="1"/>
              <a:t>lynchings</a:t>
            </a:r>
            <a:r>
              <a:rPr lang="en-US" dirty="0"/>
              <a:t> in 1919.</a:t>
            </a:r>
          </a:p>
          <a:p>
            <a:r>
              <a:rPr lang="en-US" dirty="0"/>
              <a:t>Marcus Garvey doubts potential for equality and proposed a separate nation for African Americans.</a:t>
            </a:r>
          </a:p>
          <a:p>
            <a:r>
              <a:rPr lang="en-US" dirty="0"/>
              <a:t>The 19</a:t>
            </a:r>
            <a:r>
              <a:rPr lang="en-US" baseline="30000" dirty="0"/>
              <a:t>th</a:t>
            </a:r>
            <a:r>
              <a:rPr lang="en-US" dirty="0"/>
              <a:t> Amendment that gave women the right to vote was the exception to the trend of civil rights violations of the time.</a:t>
            </a:r>
          </a:p>
        </p:txBody>
      </p:sp>
      <p:pic>
        <p:nvPicPr>
          <p:cNvPr id="6" name="Content Placeholder 5" descr="A person sitting on a bench&#10;&#10;Description automatically generated">
            <a:extLst>
              <a:ext uri="{FF2B5EF4-FFF2-40B4-BE49-F238E27FC236}">
                <a16:creationId xmlns:a16="http://schemas.microsoft.com/office/drawing/2014/main" id="{539EA489-1BFF-4DF8-B0A1-4EBFC6EB845C}"/>
              </a:ext>
            </a:extLst>
          </p:cNvPr>
          <p:cNvPicPr>
            <a:picLocks noGrp="1" noChangeAspect="1"/>
          </p:cNvPicPr>
          <p:nvPr>
            <p:ph sz="half" idx="2"/>
          </p:nvPr>
        </p:nvPicPr>
        <p:blipFill>
          <a:blip r:embed="rId2">
            <a:extLst>
              <a:ext uri="{837473B0-CC2E-450A-ABE3-18F120FF3D39}">
                <a1611:picAttrSrcUrl xmlns:a1611="http://schemas.microsoft.com/office/drawing/2016/11/main" r:id="rId3"/>
              </a:ext>
            </a:extLst>
          </a:blip>
          <a:stretch>
            <a:fillRect/>
          </a:stretch>
        </p:blipFill>
        <p:spPr>
          <a:xfrm>
            <a:off x="6063276" y="2096552"/>
            <a:ext cx="5442184" cy="4531390"/>
          </a:xfrm>
        </p:spPr>
      </p:pic>
    </p:spTree>
    <p:extLst>
      <p:ext uri="{BB962C8B-B14F-4D97-AF65-F5344CB8AC3E}">
        <p14:creationId xmlns:p14="http://schemas.microsoft.com/office/powerpoint/2010/main" val="13113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TM04033917[[fn=Berlin]]</Template>
  <TotalTime>7531</TotalTime>
  <Words>645</Words>
  <Application>Microsoft Macintosh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Trebuchet MS</vt:lpstr>
      <vt:lpstr>Berlin</vt:lpstr>
      <vt:lpstr>WWI Red Scare</vt:lpstr>
      <vt:lpstr>Committee on Public Information (CPI)</vt:lpstr>
      <vt:lpstr>Espionage and Sedition Acts</vt:lpstr>
      <vt:lpstr>Red Scare: Labor Strikes</vt:lpstr>
      <vt:lpstr>American Legion</vt:lpstr>
      <vt:lpstr>Palmer Raids</vt:lpstr>
      <vt:lpstr>Racial Unrest</vt:lpstr>
      <vt:lpstr>Black Militancy</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WWI Homefront</dc:title>
  <dc:creator>Alan Pouget</dc:creator>
  <cp:lastModifiedBy>Alan Pouget</cp:lastModifiedBy>
  <cp:revision>19</cp:revision>
  <dcterms:created xsi:type="dcterms:W3CDTF">2020-03-10T18:56:27Z</dcterms:created>
  <dcterms:modified xsi:type="dcterms:W3CDTF">2020-03-16T00:56:23Z</dcterms:modified>
</cp:coreProperties>
</file>