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://en.m.wikipedia.org/wiki/william_jennings_brya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7422005@N04/6262122778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litics.blogspot.com/2004_10_01_archive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oss_Tweed,_Nast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7/11/regulation-must-be-responsive-ct-compliances-brian-connell-tombs-notes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terstate_Commerce_Commissi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File:Postcard,_Grand_Army_of_the_Republic_1915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sassination_of_James_A._Garfield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uity-novin.blogspot.com/2010/05/chapter-26-us-pioneers-of-posters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6005-CDF9-40F0-BC44-B14775AB75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Gilded Age Politics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EC3D63-62F3-47B0-B290-8A56098210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6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3F3150-F262-4975-B6D9-612720D1E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Monetary Policy</a:t>
            </a: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CF912-3757-4CDE-9012-610C181C5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8931" y="2548281"/>
            <a:ext cx="6578592" cy="365868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Debtors (those that owe money) mostly farmers want coinage in silver to increase the amount of money in circulation and decrease interest rates.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Small businesses who needed loans agreed with the farmers.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Creditors and large businesses favored the gold standard that was more stable.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Since gold had been worth 16X the price of silver, the gold rush in the west forces silver out of production.</a:t>
            </a:r>
          </a:p>
          <a:p>
            <a:pPr>
              <a:lnSpc>
                <a:spcPct val="90000"/>
              </a:lnSpc>
            </a:pPr>
            <a:r>
              <a:rPr lang="en-US" sz="1700" dirty="0"/>
              <a:t>Bland-Allison Act 1878 let Congress buy $2-4 million in silver monthly and the Sherman Silver Purchase Act specified 4.5 million ounces which increased the amount.</a:t>
            </a: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6" name="Content Placeholder 5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423C74D-F239-4457-B10B-484DAD9EB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50922" y="2741607"/>
            <a:ext cx="4244650" cy="264382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63666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2D0CF0-146A-4B81-8515-A5D32EBA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Cultural Political Alignments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E764C4-716A-486B-9360-E3346AC04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55" y="1649782"/>
            <a:ext cx="5384241" cy="5097247"/>
          </a:xfrm>
        </p:spPr>
        <p:txBody>
          <a:bodyPr>
            <a:noAutofit/>
          </a:bodyPr>
          <a:lstStyle/>
          <a:p>
            <a:r>
              <a:rPr lang="en-US" sz="2000" dirty="0"/>
              <a:t>People who opposed gov’t interference in personal liberty identified as Democrats.</a:t>
            </a:r>
          </a:p>
          <a:p>
            <a:r>
              <a:rPr lang="en-US" sz="2000" dirty="0"/>
              <a:t>Those that wanted the gov’t to be an agent of change identified as Republicans.</a:t>
            </a:r>
          </a:p>
          <a:p>
            <a:r>
              <a:rPr lang="en-US" sz="2000" dirty="0"/>
              <a:t>Party focus depended on geography too, North vs. South.</a:t>
            </a:r>
          </a:p>
          <a:p>
            <a:r>
              <a:rPr lang="en-US" sz="2000" dirty="0"/>
              <a:t>Both Democrats and Republicans “waved the bloody shirt”, that is, they blamed the other side for the Civil War.</a:t>
            </a:r>
          </a:p>
          <a:p>
            <a:r>
              <a:rPr lang="en-US" sz="2000" dirty="0"/>
              <a:t>Between 1877 and 1897, Dems held the presidency for 2 terms and the Reps held it for 3.</a:t>
            </a:r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812466-4EC1-4BE6-BAF8-77E3C158CE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73800" y="2284216"/>
            <a:ext cx="5801342" cy="3773683"/>
          </a:xfrm>
        </p:spPr>
      </p:pic>
    </p:spTree>
    <p:extLst>
      <p:ext uri="{BB962C8B-B14F-4D97-AF65-F5344CB8AC3E}">
        <p14:creationId xmlns:p14="http://schemas.microsoft.com/office/powerpoint/2010/main" val="402318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8BDD-0799-41A6-81F5-112310731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Republican Factions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BB9EA-398D-40D5-8D76-5F47D9B969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60575"/>
            <a:ext cx="5499651" cy="4344707"/>
          </a:xfrm>
        </p:spPr>
        <p:txBody>
          <a:bodyPr>
            <a:normAutofit/>
          </a:bodyPr>
          <a:lstStyle/>
          <a:p>
            <a:r>
              <a:rPr lang="en-US" sz="2000" dirty="0"/>
              <a:t>Amongst Republicans there were factions:</a:t>
            </a:r>
          </a:p>
          <a:p>
            <a:r>
              <a:rPr lang="en-US" sz="2000" dirty="0"/>
              <a:t>“Stalwarts” like Roscoe Conkling worked the spoils system that rewarded his supporters with gov’t jobs.</a:t>
            </a:r>
          </a:p>
          <a:p>
            <a:r>
              <a:rPr lang="en-US" sz="2000" dirty="0"/>
              <a:t>“Half Breeds” operated the same as the Stalwarts, but they were rivals.</a:t>
            </a:r>
          </a:p>
          <a:p>
            <a:r>
              <a:rPr lang="en-US" sz="2000" dirty="0"/>
              <a:t>“Mugwumps” like were the idealists that believed only righteous educated men should govern.</a:t>
            </a:r>
          </a:p>
        </p:txBody>
      </p:sp>
      <p:pic>
        <p:nvPicPr>
          <p:cNvPr id="6" name="Content Placeholder 5" descr="A close up of a book&#10;&#10;Description automatically generated">
            <a:extLst>
              <a:ext uri="{FF2B5EF4-FFF2-40B4-BE49-F238E27FC236}">
                <a16:creationId xmlns:a16="http://schemas.microsoft.com/office/drawing/2014/main" id="{51036BB5-36A9-44D0-8337-2C3C7009E7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0036" y="2267838"/>
            <a:ext cx="5826474" cy="3675762"/>
          </a:xfrm>
        </p:spPr>
      </p:pic>
    </p:spTree>
    <p:extLst>
      <p:ext uri="{BB962C8B-B14F-4D97-AF65-F5344CB8AC3E}">
        <p14:creationId xmlns:p14="http://schemas.microsoft.com/office/powerpoint/2010/main" val="139204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E86F-F7A0-4D76-B184-18B42A07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Democratic Factions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90226-111C-4B14-8ABC-DE4E688522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900" y="1571348"/>
            <a:ext cx="5419752" cy="5220069"/>
          </a:xfrm>
        </p:spPr>
        <p:txBody>
          <a:bodyPr>
            <a:normAutofit/>
          </a:bodyPr>
          <a:lstStyle/>
          <a:p>
            <a:r>
              <a:rPr lang="en-US" sz="2000" dirty="0"/>
              <a:t>Democrats fell into the following categories:</a:t>
            </a:r>
          </a:p>
          <a:p>
            <a:r>
              <a:rPr lang="en-US" sz="2000" dirty="0"/>
              <a:t>White supremacist Southerners</a:t>
            </a:r>
          </a:p>
          <a:p>
            <a:r>
              <a:rPr lang="en-US" sz="2000" dirty="0"/>
              <a:t>Working-class advocates</a:t>
            </a:r>
          </a:p>
          <a:p>
            <a:r>
              <a:rPr lang="en-US" sz="2000" dirty="0"/>
              <a:t>Immigrant stock supporters of urban political machines</a:t>
            </a:r>
          </a:p>
          <a:p>
            <a:r>
              <a:rPr lang="en-US" sz="2000" dirty="0"/>
              <a:t>Business-oriented advocates of low tariffs and the gold standard.</a:t>
            </a:r>
          </a:p>
          <a:p>
            <a:r>
              <a:rPr lang="en-US" sz="2000" dirty="0"/>
              <a:t>Debtor-oriented advocates for free silver.</a:t>
            </a:r>
          </a:p>
          <a:p>
            <a:r>
              <a:rPr lang="en-US" sz="2000" dirty="0"/>
              <a:t>Until 1913, state legislatures elected senators and the state was usually controlled by a “Boss” or powerful senator.</a:t>
            </a:r>
          </a:p>
        </p:txBody>
      </p:sp>
      <p:pic>
        <p:nvPicPr>
          <p:cNvPr id="6" name="Content Placeholder 5" descr="A close up of a book&#10;&#10;Description automatically generated">
            <a:extLst>
              <a:ext uri="{FF2B5EF4-FFF2-40B4-BE49-F238E27FC236}">
                <a16:creationId xmlns:a16="http://schemas.microsoft.com/office/drawing/2014/main" id="{19B757F4-FAC2-4DCE-AB89-BBEFDEBB06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1488" y="1449059"/>
            <a:ext cx="4757738" cy="5155111"/>
          </a:xfrm>
        </p:spPr>
      </p:pic>
    </p:spTree>
    <p:extLst>
      <p:ext uri="{BB962C8B-B14F-4D97-AF65-F5344CB8AC3E}">
        <p14:creationId xmlns:p14="http://schemas.microsoft.com/office/powerpoint/2010/main" val="38963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0CD70-DA4A-47D2-94DC-6404A6A2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Activism of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AD15D-A963-4925-B739-15A533DFF3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044" y="2060575"/>
            <a:ext cx="5357608" cy="4571044"/>
          </a:xfrm>
        </p:spPr>
        <p:txBody>
          <a:bodyPr>
            <a:normAutofit/>
          </a:bodyPr>
          <a:lstStyle/>
          <a:p>
            <a:r>
              <a:rPr lang="en-US" sz="2000" dirty="0"/>
              <a:t>Laws that defined urban life greatly expanded.</a:t>
            </a:r>
          </a:p>
          <a:p>
            <a:r>
              <a:rPr lang="en-US" sz="2000" dirty="0"/>
              <a:t>EX. Laws regulated treatment of children and animals, set standards for doctors and teachers and required licensing for certain types of businesses and events.</a:t>
            </a:r>
          </a:p>
          <a:p>
            <a:r>
              <a:rPr lang="en-US" sz="2000" dirty="0"/>
              <a:t>These laws were often challenged on the basis that they interfered with use of private property without due process invoking the 5</a:t>
            </a:r>
            <a:r>
              <a:rPr lang="en-US" sz="2000" baseline="30000" dirty="0"/>
              <a:t>th</a:t>
            </a:r>
            <a:r>
              <a:rPr lang="en-US" sz="2000" dirty="0"/>
              <a:t> and 14</a:t>
            </a:r>
            <a:r>
              <a:rPr lang="en-US" sz="2000" baseline="30000" dirty="0"/>
              <a:t>th</a:t>
            </a:r>
            <a:r>
              <a:rPr lang="en-US" sz="2000" dirty="0"/>
              <a:t> amendments. 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7E9C4B39-6B7F-4C88-9B85-C50E20C289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34574" y="2060575"/>
            <a:ext cx="6064180" cy="3423327"/>
          </a:xfrm>
        </p:spPr>
      </p:pic>
    </p:spTree>
    <p:extLst>
      <p:ext uri="{BB962C8B-B14F-4D97-AF65-F5344CB8AC3E}">
        <p14:creationId xmlns:p14="http://schemas.microsoft.com/office/powerpoint/2010/main" val="7123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F4461-150E-4CCF-AC73-C80F4E64A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49954"/>
          </a:xfrm>
        </p:spPr>
        <p:txBody>
          <a:bodyPr/>
          <a:lstStyle/>
          <a:p>
            <a:r>
              <a:rPr lang="en-US" dirty="0"/>
              <a:t>Railroad Regulation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2C075-570F-46A1-968A-E5FCA58CC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553" y="1597981"/>
            <a:ext cx="5379867" cy="5104660"/>
          </a:xfrm>
        </p:spPr>
        <p:txBody>
          <a:bodyPr/>
          <a:lstStyle/>
          <a:p>
            <a:r>
              <a:rPr lang="en-US" dirty="0"/>
              <a:t>Railroads were given preferential treatment by lawmakers and allowed to set their own rates which show a lot of favoritism.</a:t>
            </a:r>
          </a:p>
          <a:p>
            <a:r>
              <a:rPr lang="en-US" dirty="0"/>
              <a:t>By 1880, 14 states had commissions to limit freight and storage charges.</a:t>
            </a:r>
          </a:p>
          <a:p>
            <a:r>
              <a:rPr lang="en-US" dirty="0"/>
              <a:t>1870 Munn v Illinois ruled that grain warehouses owned by railroads were used for public good and thus subject to state regulation.</a:t>
            </a:r>
          </a:p>
          <a:p>
            <a:r>
              <a:rPr lang="en-US" dirty="0"/>
              <a:t>The Wabash case of 1886 established that only the federal government could regulate across state lines.</a:t>
            </a:r>
          </a:p>
          <a:p>
            <a:r>
              <a:rPr lang="en-US" dirty="0"/>
              <a:t>1887 Congress passed the Interstates Commerce Act prohibiting rate discrimination, rebates and created the Interstate Commerce Commission or ICC.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0A5413A1-B112-4EA3-A971-8ECBEFB766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3831" y="1438126"/>
            <a:ext cx="5049044" cy="5049044"/>
          </a:xfrm>
        </p:spPr>
      </p:pic>
    </p:spTree>
    <p:extLst>
      <p:ext uri="{BB962C8B-B14F-4D97-AF65-F5344CB8AC3E}">
        <p14:creationId xmlns:p14="http://schemas.microsoft.com/office/powerpoint/2010/main" val="88758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2F6E3-55BA-49B9-851B-4A832CFFF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Veterans’ Pensions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502A4-D5FD-4A97-B686-7A4125911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10" y="2060575"/>
            <a:ext cx="5384241" cy="3452458"/>
          </a:xfrm>
        </p:spPr>
        <p:txBody>
          <a:bodyPr/>
          <a:lstStyle/>
          <a:p>
            <a:r>
              <a:rPr lang="en-US" sz="2000" dirty="0"/>
              <a:t>The grand Army of the Republic was an organization of Union Army vets that allied with the Republican Party.</a:t>
            </a:r>
          </a:p>
          <a:p>
            <a:r>
              <a:rPr lang="en-US" sz="2000" dirty="0"/>
              <a:t>They sought pensions for former Northern soldiers and their widows.</a:t>
            </a:r>
          </a:p>
          <a:p>
            <a:r>
              <a:rPr lang="en-US" sz="2000" dirty="0"/>
              <a:t>It cost the gov’t $8 billion (the war cost $2 billion to fight).</a:t>
            </a:r>
          </a:p>
          <a:p>
            <a:r>
              <a:rPr lang="en-US" sz="2000" dirty="0"/>
              <a:t>By 1900 soldiers’ pensions were 40% of the federal budget.</a:t>
            </a:r>
          </a:p>
        </p:txBody>
      </p:sp>
      <p:pic>
        <p:nvPicPr>
          <p:cNvPr id="6" name="Content Placeholder 5" descr="A picture containing text, book, sitting, fabric&#10;&#10;Description automatically generated">
            <a:extLst>
              <a:ext uri="{FF2B5EF4-FFF2-40B4-BE49-F238E27FC236}">
                <a16:creationId xmlns:a16="http://schemas.microsoft.com/office/drawing/2014/main" id="{62AC90FA-E239-49E5-B042-15D33E516F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87314" y="817919"/>
            <a:ext cx="3613986" cy="5781319"/>
          </a:xfrm>
        </p:spPr>
      </p:pic>
    </p:spTree>
    <p:extLst>
      <p:ext uri="{BB962C8B-B14F-4D97-AF65-F5344CB8AC3E}">
        <p14:creationId xmlns:p14="http://schemas.microsoft.com/office/powerpoint/2010/main" val="218489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FFE7B-06C9-4F2C-A74B-990076CA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Civil Service Reform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A193D-4762-4547-8053-9F8290C57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044" y="2060575"/>
            <a:ext cx="5357608" cy="4606555"/>
          </a:xfrm>
        </p:spPr>
        <p:txBody>
          <a:bodyPr/>
          <a:lstStyle/>
          <a:p>
            <a:r>
              <a:rPr lang="en-US" dirty="0"/>
              <a:t>During the Civil War, the federal gov’t expanded and so did the number of federal jobs.</a:t>
            </a:r>
          </a:p>
          <a:p>
            <a:r>
              <a:rPr lang="en-US" dirty="0"/>
              <a:t>The spoils system made politicians scramble to control these jobs to benefit their party.</a:t>
            </a:r>
          </a:p>
          <a:p>
            <a:r>
              <a:rPr lang="en-US" dirty="0"/>
              <a:t>Appointees to federal positions rewarded the one who appointed them with loyalty and votes.</a:t>
            </a:r>
          </a:p>
          <a:p>
            <a:r>
              <a:rPr lang="en-US" dirty="0"/>
              <a:t>The call for reforms got a boost when a distraught job seeker assassinated President James Garfield.</a:t>
            </a:r>
          </a:p>
          <a:p>
            <a:r>
              <a:rPr lang="en-US" dirty="0"/>
              <a:t>1882 the Pendleton Service Act created the Civil Service Commission to help ensure that jobs were granted based on merit.</a:t>
            </a:r>
          </a:p>
        </p:txBody>
      </p:sp>
      <p:pic>
        <p:nvPicPr>
          <p:cNvPr id="6" name="Content Placeholder 5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810832D0-C08E-495F-A683-15D5B18F21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45175" y="1853248"/>
            <a:ext cx="6244423" cy="4252667"/>
          </a:xfrm>
        </p:spPr>
      </p:pic>
    </p:spTree>
    <p:extLst>
      <p:ext uri="{BB962C8B-B14F-4D97-AF65-F5344CB8AC3E}">
        <p14:creationId xmlns:p14="http://schemas.microsoft.com/office/powerpoint/2010/main" val="32787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B3AC5-3847-4345-A307-2B41743C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Tariff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A83D6-1F7B-456A-8694-80AE37ACDB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Tariffs are taxes on imported goods meant to protect American manufacturers.</a:t>
            </a:r>
          </a:p>
          <a:p>
            <a:r>
              <a:rPr lang="en-US" sz="2000" dirty="0"/>
              <a:t>Republicans insisted on them as part of their core agenda.</a:t>
            </a:r>
          </a:p>
          <a:p>
            <a:r>
              <a:rPr lang="en-US" sz="2000" dirty="0"/>
              <a:t>Democrats complained about them and wanted more free trade.</a:t>
            </a:r>
          </a:p>
          <a:p>
            <a:r>
              <a:rPr lang="en-US" sz="2000" dirty="0"/>
              <a:t>Tariffs created a budget surplus, but they became a symbol of privileged business.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3DA9F7-A61D-47CC-AD11-989D2D0709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3066" y="1152983"/>
            <a:ext cx="3606006" cy="5421888"/>
          </a:xfrm>
        </p:spPr>
      </p:pic>
    </p:spTree>
    <p:extLst>
      <p:ext uri="{BB962C8B-B14F-4D97-AF65-F5344CB8AC3E}">
        <p14:creationId xmlns:p14="http://schemas.microsoft.com/office/powerpoint/2010/main" val="4328939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Gilded Age Politics</vt:lpstr>
      <vt:lpstr>Cultural Political Alignments</vt:lpstr>
      <vt:lpstr>Republican Factions</vt:lpstr>
      <vt:lpstr>Democratic Factions</vt:lpstr>
      <vt:lpstr>Activism of Government</vt:lpstr>
      <vt:lpstr>Railroad Regulation</vt:lpstr>
      <vt:lpstr>Veterans’ Pensions</vt:lpstr>
      <vt:lpstr>Civil Service Reform</vt:lpstr>
      <vt:lpstr>Tariff Policy</vt:lpstr>
      <vt:lpstr>Monetary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Gilded Age Politics</dc:title>
  <dc:creator>Alan Pouget</dc:creator>
  <cp:lastModifiedBy>Alan Pouget</cp:lastModifiedBy>
  <cp:revision>1</cp:revision>
  <dcterms:created xsi:type="dcterms:W3CDTF">2020-02-19T20:53:13Z</dcterms:created>
  <dcterms:modified xsi:type="dcterms:W3CDTF">2020-02-19T20:54:01Z</dcterms:modified>
</cp:coreProperties>
</file>