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rst_Bank_of_the_United_States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cond_Bank_of_the_United_States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rie_Cana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fabiusmaximus.com/2012/05/01/38245/" TargetMode="Externa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wakeningwithplanetearth.com/tag/employment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ushistory1os2xmaster/chapter/the-missouri-crisis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mmons.wikimedia.org/wiki/File:James_Monroe_Presidential_$1_Coin_obverse.jpg" TargetMode="Externa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larleft.us/archives/2011/07/church-separation-is-great-when-it-comes-to-discrimination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ushistory.org/us/20.asp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allsides.com/media-bias/media-bias-ratings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hrispacia.wordpress.com/2013/11/05/can-government-really-be-limited/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ux.stackexchange.com/questions/20916/can-stairs-have-a-user-experience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mmons.wikimedia.org/wiki/File:Marbury_v_Madison_John_Marshall_by_Swatjester_crop.jpg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engagewithease.com/journal-52.html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oughlydaily.com/tag/alexander-hamilton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D32B5-09D1-448C-9EC3-597C2B1C6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Defining a 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0FBEA-2C55-4450-9566-DAD8D6DF8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Ch.8</a:t>
            </a:r>
          </a:p>
        </p:txBody>
      </p:sp>
    </p:spTree>
    <p:extLst>
      <p:ext uri="{BB962C8B-B14F-4D97-AF65-F5344CB8AC3E}">
        <p14:creationId xmlns:p14="http://schemas.microsoft.com/office/powerpoint/2010/main" val="2975982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2929E-B80F-407A-B1F2-46587E1F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13765"/>
            <a:ext cx="10131425" cy="1308848"/>
          </a:xfrm>
        </p:spPr>
        <p:txBody>
          <a:bodyPr/>
          <a:lstStyle/>
          <a:p>
            <a:r>
              <a:rPr lang="en-US" dirty="0"/>
              <a:t>The American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EC034-CA26-4D3D-B17B-729502BFB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153" y="1622614"/>
            <a:ext cx="5856474" cy="4823010"/>
          </a:xfrm>
        </p:spPr>
        <p:txBody>
          <a:bodyPr>
            <a:noAutofit/>
          </a:bodyPr>
          <a:lstStyle/>
          <a:p>
            <a:r>
              <a:rPr lang="en-US" sz="2400" dirty="0"/>
              <a:t>Madison thought that the Federal Government should encourage growth.</a:t>
            </a:r>
          </a:p>
          <a:p>
            <a:r>
              <a:rPr lang="en-US" sz="2400" dirty="0"/>
              <a:t>The American system includes: a national bank, improved transportation, and a protective tariff.</a:t>
            </a:r>
          </a:p>
          <a:p>
            <a:r>
              <a:rPr lang="en-US" sz="2400" dirty="0"/>
              <a:t>The tariff would stimulate New England’s industry and the South’s and West’s agricultural products.</a:t>
            </a:r>
          </a:p>
          <a:p>
            <a:r>
              <a:rPr lang="en-US" sz="2400" dirty="0"/>
              <a:t>Canals and roads would help move products.</a:t>
            </a:r>
          </a:p>
          <a:p>
            <a:r>
              <a:rPr lang="en-US" sz="2400" dirty="0"/>
              <a:t>A national banks would handle transactions.</a:t>
            </a:r>
          </a:p>
        </p:txBody>
      </p:sp>
      <p:pic>
        <p:nvPicPr>
          <p:cNvPr id="11" name="Content Placeholder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9996337-491D-4794-AA3B-A5CFEAFE8A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71627" y="2142067"/>
            <a:ext cx="6105563" cy="2770592"/>
          </a:xfrm>
        </p:spPr>
      </p:pic>
    </p:spTree>
    <p:extLst>
      <p:ext uri="{BB962C8B-B14F-4D97-AF65-F5344CB8AC3E}">
        <p14:creationId xmlns:p14="http://schemas.microsoft.com/office/powerpoint/2010/main" val="227515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24975-83B1-4232-8AF2-45DC7E4FD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System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D580E-A105-4766-AF96-4E686F12C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4554568"/>
          </a:xfrm>
        </p:spPr>
        <p:txBody>
          <a:bodyPr>
            <a:normAutofit/>
          </a:bodyPr>
          <a:lstStyle/>
          <a:p>
            <a:r>
              <a:rPr lang="en-US" sz="2400" dirty="0"/>
              <a:t>1816 Congress Chartered the Second Bank of the United States to:</a:t>
            </a:r>
          </a:p>
          <a:p>
            <a:r>
              <a:rPr lang="en-US" sz="2400" i="1" dirty="0"/>
              <a:t>Serve as a depository for national funds.</a:t>
            </a:r>
          </a:p>
          <a:p>
            <a:r>
              <a:rPr lang="en-US" sz="2400" i="1" dirty="0"/>
              <a:t>Issue currency.</a:t>
            </a:r>
          </a:p>
          <a:p>
            <a:r>
              <a:rPr lang="en-US" sz="2400" i="1" dirty="0"/>
              <a:t>Collect taxes.</a:t>
            </a:r>
          </a:p>
          <a:p>
            <a:r>
              <a:rPr lang="en-US" sz="2400" i="1" dirty="0"/>
              <a:t>Pay government debts.</a:t>
            </a:r>
          </a:p>
          <a:p>
            <a:r>
              <a:rPr lang="en-US" sz="2400" i="1" dirty="0"/>
              <a:t>Oversee state and local banks.</a:t>
            </a:r>
          </a:p>
        </p:txBody>
      </p:sp>
      <p:pic>
        <p:nvPicPr>
          <p:cNvPr id="6" name="Content Placeholder 5" descr="A picture containing photo, newspaper, old, different&#10;&#10;Description automatically generated">
            <a:extLst>
              <a:ext uri="{FF2B5EF4-FFF2-40B4-BE49-F238E27FC236}">
                <a16:creationId xmlns:a16="http://schemas.microsoft.com/office/drawing/2014/main" id="{EF3687D2-AF08-4DC3-B995-E63304DFC6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49409" y="2065867"/>
            <a:ext cx="5441908" cy="2819898"/>
          </a:xfrm>
        </p:spPr>
      </p:pic>
    </p:spTree>
    <p:extLst>
      <p:ext uri="{BB962C8B-B14F-4D97-AF65-F5344CB8AC3E}">
        <p14:creationId xmlns:p14="http://schemas.microsoft.com/office/powerpoint/2010/main" val="232786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09116-B974-4E2B-B511-74477172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994" y="123512"/>
            <a:ext cx="5966011" cy="1158441"/>
          </a:xfrm>
        </p:spPr>
        <p:txBody>
          <a:bodyPr/>
          <a:lstStyle/>
          <a:p>
            <a:r>
              <a:rPr lang="en-US" dirty="0"/>
              <a:t>Tariff and 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DDC11-A659-4670-8AE4-E38C23708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398494"/>
            <a:ext cx="6606988" cy="5120841"/>
          </a:xfrm>
        </p:spPr>
        <p:txBody>
          <a:bodyPr>
            <a:normAutofit/>
          </a:bodyPr>
          <a:lstStyle/>
          <a:p>
            <a:r>
              <a:rPr lang="en-US" sz="2400" dirty="0"/>
              <a:t>Tariff of 1817 taxed imported woolens, cottons, iron, leather, paper and sugar.</a:t>
            </a:r>
          </a:p>
          <a:p>
            <a:r>
              <a:rPr lang="en-US" sz="2400" dirty="0"/>
              <a:t>This angered southerners who claimed that the tariff only benefited the northern states and feared that Britain would retaliate with a tariff on cotton.</a:t>
            </a:r>
          </a:p>
          <a:p>
            <a:r>
              <a:rPr lang="en-US" sz="2400" dirty="0"/>
              <a:t>All agreed that roads and canals were needed.</a:t>
            </a:r>
          </a:p>
          <a:p>
            <a:r>
              <a:rPr lang="en-US" sz="2400" dirty="0"/>
              <a:t>1806: Congress funds the Cumberland Road spanning 130 miles between Cumberland, Maryland and Wheeling, Virginia.</a:t>
            </a:r>
          </a:p>
          <a:p>
            <a:r>
              <a:rPr lang="en-US" sz="2400" dirty="0"/>
              <a:t>1817-1825: The Erie Canal was built to connect the Great Lakes with the Atlantic seaboard.</a:t>
            </a:r>
          </a:p>
        </p:txBody>
      </p:sp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697483B-28F0-4721-8B35-ECF9B23117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65974" y="1673270"/>
            <a:ext cx="5026523" cy="3603579"/>
          </a:xfrm>
        </p:spPr>
      </p:pic>
    </p:spTree>
    <p:extLst>
      <p:ext uri="{BB962C8B-B14F-4D97-AF65-F5344CB8AC3E}">
        <p14:creationId xmlns:p14="http://schemas.microsoft.com/office/powerpoint/2010/main" val="360178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F5DAC7F-B72E-4788-88FC-638A285D9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6" name="Content Placeholder 15" descr="A picture containing racket, photo, holding, black&#10;&#10;Description automatically generated">
            <a:extLst>
              <a:ext uri="{FF2B5EF4-FFF2-40B4-BE49-F238E27FC236}">
                <a16:creationId xmlns:a16="http://schemas.microsoft.com/office/drawing/2014/main" id="{777C69A6-FFE6-459B-9D5D-C6D49EA9F0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5885" b="91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449A242-37EF-4BE6-9366-2657D6D86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6" name="Freeform 5">
            <a:extLst>
              <a:ext uri="{FF2B5EF4-FFF2-40B4-BE49-F238E27FC236}">
                <a16:creationId xmlns:a16="http://schemas.microsoft.com/office/drawing/2014/main" id="{06D5FFBA-0922-4709-A6E6-FFB31393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824CD-924D-449A-B28A-3231D401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838200"/>
            <a:ext cx="9437159" cy="12276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Panic of 1819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44021-C93C-42DD-B2F1-864416AB2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1" y="2006600"/>
            <a:ext cx="10474326" cy="44513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After the War of 1812 international demand for American commodities blew up.</a:t>
            </a:r>
          </a:p>
          <a:p>
            <a:r>
              <a:rPr lang="en-US" sz="2400" dirty="0"/>
              <a:t>Europe suffered massive crop failures due to bad weather increasing demand for northern foodstuffs and southern cotton.</a:t>
            </a:r>
          </a:p>
          <a:p>
            <a:r>
              <a:rPr lang="en-US" sz="2400" dirty="0"/>
              <a:t>This new prosperity lead speculators to race to buy western land cheap and flip it for a profit.</a:t>
            </a:r>
          </a:p>
          <a:p>
            <a:r>
              <a:rPr lang="en-US" sz="2400" dirty="0"/>
              <a:t>By 1819 Europe recovered and demand for American commodities decreased, fearing inflation the 2</a:t>
            </a:r>
            <a:r>
              <a:rPr lang="en-US" sz="2400" baseline="30000" dirty="0"/>
              <a:t>nd</a:t>
            </a:r>
            <a:r>
              <a:rPr lang="en-US" sz="2400" dirty="0"/>
              <a:t> Bank of the united States called in loans in specie (loans of the same type) from state banks who then called in loans and mortgages.</a:t>
            </a:r>
          </a:p>
          <a:p>
            <a:r>
              <a:rPr lang="en-US" sz="2400" dirty="0"/>
              <a:t>Falling commodity prices meant falling land value and settlers who bought land couldn’t repay their loans, and the banking system collapsed.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1ABFE4-7358-4700-8139-433C3A36ECC2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fabiusmaximus.com/2012/05/01/3824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02B7-DBFF-45C4-9E45-D59754F8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Missouri </a:t>
            </a:r>
            <a:r>
              <a:rPr lang="en-US" dirty="0" err="1"/>
              <a:t>COmpromise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6467-A9A0-47DB-B11F-A5B0CDD2C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2142066"/>
            <a:ext cx="5604936" cy="4525433"/>
          </a:xfrm>
        </p:spPr>
        <p:txBody>
          <a:bodyPr/>
          <a:lstStyle/>
          <a:p>
            <a:r>
              <a:rPr lang="en-US" sz="2400" dirty="0"/>
              <a:t>In 1819 Missouri petitioned Congress for admission into the Union as a slave state.</a:t>
            </a:r>
          </a:p>
          <a:p>
            <a:r>
              <a:rPr lang="en-US" sz="2400" dirty="0"/>
              <a:t>This would give slaveholding states a 2-vote majority in the Senate and set a precedent for new states created out of the Louisiana Purchase.</a:t>
            </a:r>
          </a:p>
          <a:p>
            <a:r>
              <a:rPr lang="en-US" sz="2400" dirty="0"/>
              <a:t>After the Louisiana Purchase, 5 new states entered the Union (Louisiana, Illinois, Mississippi, Indiana, Alabama) 3 of which permitted slavery.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E1B681-A9CC-47EA-BC1A-44E926B8F97E}"/>
              </a:ext>
            </a:extLst>
          </p:cNvPr>
          <p:cNvSpPr txBox="1"/>
          <p:nvPr/>
        </p:nvSpPr>
        <p:spPr>
          <a:xfrm>
            <a:off x="6461919" y="5390356"/>
            <a:ext cx="3714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pic>
        <p:nvPicPr>
          <p:cNvPr id="23" name="Content Placeholder 2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2213706-A654-4B81-A5BE-47147794EF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21363" y="1914525"/>
            <a:ext cx="6284262" cy="4038600"/>
          </a:xfrm>
        </p:spPr>
      </p:pic>
    </p:spTree>
    <p:extLst>
      <p:ext uri="{BB962C8B-B14F-4D97-AF65-F5344CB8AC3E}">
        <p14:creationId xmlns:p14="http://schemas.microsoft.com/office/powerpoint/2010/main" val="410280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E672E-D8BF-487F-97CC-5121884C9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CF865-2511-4C46-BDAF-DEB0E2819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8" y="2142067"/>
            <a:ext cx="6095767" cy="4527674"/>
          </a:xfrm>
        </p:spPr>
        <p:txBody>
          <a:bodyPr>
            <a:noAutofit/>
          </a:bodyPr>
          <a:lstStyle/>
          <a:p>
            <a:r>
              <a:rPr lang="en-US" sz="2400" dirty="0"/>
              <a:t>This issue dominated Congress for 2 years.</a:t>
            </a:r>
          </a:p>
          <a:p>
            <a:r>
              <a:rPr lang="en-US" sz="2400" dirty="0"/>
              <a:t>House Speaker Henry Clay proposed 2 compromises:</a:t>
            </a:r>
          </a:p>
          <a:p>
            <a:r>
              <a:rPr lang="en-US" sz="2400" dirty="0"/>
              <a:t>1) Maine would be carved out of Massachusetts and be a free state, followed by Missouri as a slave-state to maintain balance and slavery would be prohibited north of Missouri’s border (36 la/30 lo) in the rest of the Louisiana territory.</a:t>
            </a:r>
          </a:p>
          <a:p>
            <a:r>
              <a:rPr lang="en-US" sz="2400" dirty="0"/>
              <a:t>2) Missouri wouldn’t discriminate against citizens from other states.</a:t>
            </a:r>
          </a:p>
        </p:txBody>
      </p:sp>
      <p:pic>
        <p:nvPicPr>
          <p:cNvPr id="5" name="Content Placeholder 18" descr="A close up of a map&#10;&#10;Description automatically generated">
            <a:extLst>
              <a:ext uri="{FF2B5EF4-FFF2-40B4-BE49-F238E27FC236}">
                <a16:creationId xmlns:a16="http://schemas.microsoft.com/office/drawing/2014/main" id="{AE19FDBF-2221-4447-8788-AA2F2334D8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61920" y="2373079"/>
            <a:ext cx="5604342" cy="4296662"/>
          </a:xfrm>
        </p:spPr>
      </p:pic>
    </p:spTree>
    <p:extLst>
      <p:ext uri="{BB962C8B-B14F-4D97-AF65-F5344CB8AC3E}">
        <p14:creationId xmlns:p14="http://schemas.microsoft.com/office/powerpoint/2010/main" val="404502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5DAC7F-B72E-4788-88FC-638A285D9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E1D8D-9901-4E49-BC36-27CC0BB4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Era of good feelings</a:t>
            </a:r>
          </a:p>
        </p:txBody>
      </p:sp>
      <p:pic>
        <p:nvPicPr>
          <p:cNvPr id="6" name="Content Placeholder 5" descr="A close up of a coin&#10;&#10;Description automatically generated">
            <a:extLst>
              <a:ext uri="{FF2B5EF4-FFF2-40B4-BE49-F238E27FC236}">
                <a16:creationId xmlns:a16="http://schemas.microsoft.com/office/drawing/2014/main" id="{AD4E896C-F146-4D99-B79A-AE93647706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4075" r="8325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7BFE7-0D8C-4A9A-8E20-951123506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5458" y="2251587"/>
            <a:ext cx="6593075" cy="39722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A Boston newspaper called the Presidency of James Monroe the “Era of Good Feelings”.</a:t>
            </a:r>
          </a:p>
          <a:p>
            <a:r>
              <a:rPr lang="en-US" sz="2400" dirty="0"/>
              <a:t>Lack of partisan fighting.</a:t>
            </a:r>
          </a:p>
          <a:p>
            <a:r>
              <a:rPr lang="en-US" sz="2400" dirty="0"/>
              <a:t>Monroe had taken the presidency in a landslide victory and was the 3</a:t>
            </a:r>
            <a:r>
              <a:rPr lang="en-US" sz="2400" baseline="30000" dirty="0"/>
              <a:t>rd</a:t>
            </a:r>
            <a:r>
              <a:rPr lang="en-US" sz="2400" dirty="0"/>
              <a:t> Virginian elected since 1801.</a:t>
            </a:r>
          </a:p>
        </p:txBody>
      </p:sp>
    </p:spTree>
    <p:extLst>
      <p:ext uri="{BB962C8B-B14F-4D97-AF65-F5344CB8AC3E}">
        <p14:creationId xmlns:p14="http://schemas.microsoft.com/office/powerpoint/2010/main" val="261892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B9EB-25BE-433E-B3E1-34068BAC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Supremacy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AD02F-B263-4939-82DC-18C39E5E18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McCulloch v. Maryland (1819) struck down a Maryland law taxing banks not chartered by its legislature (including the 2</a:t>
            </a:r>
            <a:r>
              <a:rPr lang="en-US" baseline="30000" dirty="0"/>
              <a:t>nd</a:t>
            </a:r>
            <a:r>
              <a:rPr lang="en-US" dirty="0"/>
              <a:t> Bank of the United States).</a:t>
            </a:r>
          </a:p>
          <a:p>
            <a:r>
              <a:rPr lang="en-US" dirty="0"/>
              <a:t>It also ruled that Congress had the power to charter banks.</a:t>
            </a:r>
          </a:p>
          <a:p>
            <a:r>
              <a:rPr lang="en-US" dirty="0"/>
              <a:t>Gibbons v. Ogden (1824)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27972-3E54-4380-9D1B-7132E2D04B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4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664A7-08B5-4572-BF47-28D93209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Political 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8F979-E5BD-4A90-BD71-90B8BB4AA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4581462"/>
          </a:xfrm>
        </p:spPr>
        <p:txBody>
          <a:bodyPr>
            <a:normAutofit/>
          </a:bodyPr>
          <a:lstStyle/>
          <a:p>
            <a:r>
              <a:rPr lang="en-US" sz="2400" dirty="0"/>
              <a:t>Democratic-Republicans: Limited government=republican virtue.</a:t>
            </a:r>
          </a:p>
          <a:p>
            <a:r>
              <a:rPr lang="en-US" sz="2400" dirty="0"/>
              <a:t>Federalists: Strong national gov’t to promote economic development.</a:t>
            </a:r>
          </a:p>
          <a:p>
            <a:r>
              <a:rPr lang="en-US" sz="2400" dirty="0"/>
              <a:t>Jefferson: 1</a:t>
            </a:r>
            <a:r>
              <a:rPr lang="en-US" sz="2400" baseline="30000" dirty="0"/>
              <a:t>st</a:t>
            </a:r>
            <a:r>
              <a:rPr lang="en-US" sz="2400" dirty="0"/>
              <a:t> amendment supports “a wall between church and state”.</a:t>
            </a:r>
          </a:p>
          <a:p>
            <a:endParaRPr lang="en-US" sz="2400" dirty="0"/>
          </a:p>
        </p:txBody>
      </p:sp>
      <p:pic>
        <p:nvPicPr>
          <p:cNvPr id="6" name="Content Placeholder 5" descr="A large white building&#10;&#10;Description automatically generated">
            <a:extLst>
              <a:ext uri="{FF2B5EF4-FFF2-40B4-BE49-F238E27FC236}">
                <a16:creationId xmlns:a16="http://schemas.microsoft.com/office/drawing/2014/main" id="{7878D518-856A-485A-9A91-615ADC06DF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50424" y="1488141"/>
            <a:ext cx="4995333" cy="4392706"/>
          </a:xfrm>
        </p:spPr>
      </p:pic>
    </p:spTree>
    <p:extLst>
      <p:ext uri="{BB962C8B-B14F-4D97-AF65-F5344CB8AC3E}">
        <p14:creationId xmlns:p14="http://schemas.microsoft.com/office/powerpoint/2010/main" val="29432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DC26C9-3923-4F5B-884B-45F0E0E3E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3BF073-1A81-4208-9C24-11863613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Revolution of 1800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F8748-84A0-4E29-904D-7315EDAA2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6282266" cy="36491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Time of religious revival that brought secular and religious ideals together in the north.</a:t>
            </a:r>
          </a:p>
          <a:p>
            <a:r>
              <a:rPr lang="en-US" sz="2400" dirty="0"/>
              <a:t>Religious and social ideologies together pushed for social reforms.</a:t>
            </a:r>
          </a:p>
          <a:p>
            <a:r>
              <a:rPr lang="en-US" sz="2400" dirty="0"/>
              <a:t>Democratic-Republicans gain majorities in both houses of Congress and the presidency.</a:t>
            </a:r>
          </a:p>
          <a:p>
            <a:r>
              <a:rPr lang="en-US" sz="2400" dirty="0"/>
              <a:t>Political mobilization was widespread, but voting rights differed from state-to-state.</a:t>
            </a:r>
          </a:p>
        </p:txBody>
      </p:sp>
      <p:pic>
        <p:nvPicPr>
          <p:cNvPr id="6" name="Content Placeholder 5" descr="A close up of a person&#10;&#10;Description automatically generated">
            <a:extLst>
              <a:ext uri="{FF2B5EF4-FFF2-40B4-BE49-F238E27FC236}">
                <a16:creationId xmlns:a16="http://schemas.microsoft.com/office/drawing/2014/main" id="{542B0500-2783-4094-8940-C640588D8D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91969" y="990600"/>
            <a:ext cx="3243647" cy="480059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09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5DAC7F-B72E-4788-88FC-638A285D9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9B02E4-EA00-4437-A19E-9594368B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Partisan 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F698E-0D16-41EF-B005-53CEF01B7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142067"/>
            <a:ext cx="5219699" cy="44873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By 1800 there were 260 newspapers, by 1810 there were 396.</a:t>
            </a:r>
          </a:p>
          <a:p>
            <a:r>
              <a:rPr lang="en-US" sz="2400" dirty="0"/>
              <a:t>Newspapers were partisan, that is they openly supported a particular political party.</a:t>
            </a:r>
          </a:p>
          <a:p>
            <a:r>
              <a:rPr lang="en-US" sz="2400" dirty="0"/>
              <a:t>The </a:t>
            </a:r>
            <a:r>
              <a:rPr lang="en-US" sz="2400" i="1" dirty="0"/>
              <a:t>National Intelligencer</a:t>
            </a:r>
            <a:r>
              <a:rPr lang="en-US" sz="2400" dirty="0"/>
              <a:t> supported the Democratic-Republicans.</a:t>
            </a:r>
          </a:p>
          <a:p>
            <a:r>
              <a:rPr lang="en-US" sz="2400" dirty="0"/>
              <a:t>The </a:t>
            </a:r>
            <a:r>
              <a:rPr lang="en-US" sz="2400" i="1" dirty="0"/>
              <a:t>New York Evening Post</a:t>
            </a:r>
            <a:r>
              <a:rPr lang="en-US" sz="2400" dirty="0"/>
              <a:t> supported the Federalists.</a:t>
            </a:r>
          </a:p>
          <a:p>
            <a:endParaRPr lang="en-US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FD24E7-22E7-4F6E-89CA-CB67CB56C5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36" r="-3" b="11046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545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DC26C9-3923-4F5B-884B-45F0E0E3E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06D511-715B-4D42-83B3-A33AD493C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584" y="101994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Jefferson’s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224BE-D4BA-4D3D-8C6F-E872220B4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075" y="1657350"/>
            <a:ext cx="4886325" cy="49625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/>
              <a:t>Jefferson supported individual freedom, limited government, and an agrarian society.</a:t>
            </a:r>
          </a:p>
          <a:p>
            <a:r>
              <a:rPr lang="en-US" sz="2400" dirty="0"/>
              <a:t>Jefferson appointed people who shared his views to government positions.</a:t>
            </a:r>
          </a:p>
          <a:p>
            <a:r>
              <a:rPr lang="en-US" sz="2400" dirty="0"/>
              <a:t>His government drastically cut government spending and repealed internal taxes.</a:t>
            </a:r>
          </a:p>
          <a:p>
            <a:r>
              <a:rPr lang="en-US" sz="2400" dirty="0"/>
              <a:t>Let the Sedition Act, and Alien Act expire and repealed the Naturalization Act since these laws targeted immigrants.</a:t>
            </a:r>
          </a:p>
        </p:txBody>
      </p:sp>
      <p:pic>
        <p:nvPicPr>
          <p:cNvPr id="6" name="Content Placeholder 5" descr="A picture containing cake, train, water, ocean&#10;&#10;Description automatically generated">
            <a:extLst>
              <a:ext uri="{FF2B5EF4-FFF2-40B4-BE49-F238E27FC236}">
                <a16:creationId xmlns:a16="http://schemas.microsoft.com/office/drawing/2014/main" id="{A7E7DFB8-D54D-4EAD-9132-6954294299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89752" y="1420153"/>
            <a:ext cx="6095593" cy="385546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097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F5DAC7F-B72E-4788-88FC-638A285D9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B8A2D2F-E1F1-4E78-9C06-4F6E77582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large white building&#10;&#10;Description automatically generated">
            <a:extLst>
              <a:ext uri="{FF2B5EF4-FFF2-40B4-BE49-F238E27FC236}">
                <a16:creationId xmlns:a16="http://schemas.microsoft.com/office/drawing/2014/main" id="{C3E7DA6E-FFB9-4C16-81D5-122E77EC46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alphaModFix amt="20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7311" b="81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CDF84C-3B2B-4B7B-B13B-B77B2599C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866D05-1BDD-43B7-8231-E34970AA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Marshall Court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8B45B-11CD-4687-8BE1-5FCC8A3E7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142067"/>
            <a:ext cx="10131425" cy="36491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Ironically, Jefferson tried to use government power to impeach Federalist judges like John Pickering and Samuel Chase.</a:t>
            </a:r>
          </a:p>
          <a:p>
            <a:r>
              <a:rPr lang="en-US" sz="2400" dirty="0"/>
              <a:t>He failed to remove Chase from office.</a:t>
            </a:r>
          </a:p>
          <a:p>
            <a:r>
              <a:rPr lang="en-US" sz="2400" dirty="0"/>
              <a:t>The Supreme Court remained Federalist under Chief Justice John Marshall’s leadership.</a:t>
            </a:r>
          </a:p>
          <a:p>
            <a:r>
              <a:rPr lang="en-US" sz="2400" dirty="0"/>
              <a:t>The Marshall Court upheld Federal supremacy over the states and strengthened the Judicial branch.</a:t>
            </a:r>
          </a:p>
        </p:txBody>
      </p:sp>
    </p:spTree>
    <p:extLst>
      <p:ext uri="{BB962C8B-B14F-4D97-AF65-F5344CB8AC3E}">
        <p14:creationId xmlns:p14="http://schemas.microsoft.com/office/powerpoint/2010/main" val="66917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DC26C9-3923-4F5B-884B-45F0E0E3E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BE07D5-71BF-43D4-8D9A-D7BD2CA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55" y="243278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Marbury v. </a:t>
            </a:r>
            <a:r>
              <a:rPr lang="en-US"/>
              <a:t>madison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1DCA9-C0F6-459A-A14D-E53854B26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612" y="1696641"/>
            <a:ext cx="4957482" cy="505378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Right before he left office, Adams appointed William Marbury a justice of the peace in DC.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As Jefferson’s Secretary of State, James Madison refused to certify his appointment.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Marbury sued, requesting that the Supreme Court issue a writ of mandamus to force the president to appoint him.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Marshall court ruled that Marbury had the right to his appointment, but the court couldn’t make Madison honor it.</a:t>
            </a:r>
          </a:p>
        </p:txBody>
      </p:sp>
      <p:pic>
        <p:nvPicPr>
          <p:cNvPr id="6" name="Content Placeholder 5" descr="A picture containing food, lotion&#10;&#10;Description automatically generated">
            <a:extLst>
              <a:ext uri="{FF2B5EF4-FFF2-40B4-BE49-F238E27FC236}">
                <a16:creationId xmlns:a16="http://schemas.microsoft.com/office/drawing/2014/main" id="{72F13ABE-DE4D-4263-9591-82F15EB1A2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89752" y="1625879"/>
            <a:ext cx="6095593" cy="344401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924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5DAC7F-B72E-4788-88FC-638A285D9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BF408D-3DC5-4111-969C-46F77BD4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Judicial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73988-A4AF-4483-90EA-85E416973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175" y="2142067"/>
            <a:ext cx="5648325" cy="43444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/>
              <a:t>Marshall ruled that the section of the Judiciary Act of 1789 that gave the Supreme Court the power to issue writs of mandamus was unconstitutional.</a:t>
            </a:r>
          </a:p>
          <a:p>
            <a:r>
              <a:rPr lang="en-US" sz="2400" dirty="0"/>
              <a:t>By doing this Marshall created the power of Judicial Review, that is the power to judge the constitutionality of laws and acts of government.</a:t>
            </a:r>
          </a:p>
          <a:p>
            <a:r>
              <a:rPr lang="en-US" sz="2400" dirty="0"/>
              <a:t>This power provides the ultimate check by the Judicial branch on the other 2 branches.</a:t>
            </a:r>
          </a:p>
        </p:txBody>
      </p:sp>
      <p:pic>
        <p:nvPicPr>
          <p:cNvPr id="6" name="Content Placeholder 5" descr="A picture containing indoor, hammer, sitting, table&#10;&#10;Description automatically generated">
            <a:extLst>
              <a:ext uri="{FF2B5EF4-FFF2-40B4-BE49-F238E27FC236}">
                <a16:creationId xmlns:a16="http://schemas.microsoft.com/office/drawing/2014/main" id="{FEC98355-66AA-4E72-A4C1-483BD864E2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610" r="2" b="2"/>
          <a:stretch/>
        </p:blipFill>
        <p:spPr>
          <a:xfrm>
            <a:off x="6494463" y="1162972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105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4387-BEB4-402B-9164-9E467585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of 1804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10554-0447-4BF7-A196-00AB880562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Jefferson ditched Aaron Burr as his running mate in 1804 in favor of George Clinton of New York.</a:t>
            </a:r>
          </a:p>
          <a:p>
            <a:r>
              <a:rPr lang="en-US" sz="2400" dirty="0"/>
              <a:t>Jefferson wins by a landslide.</a:t>
            </a:r>
          </a:p>
          <a:p>
            <a:r>
              <a:rPr lang="en-US" sz="2400" dirty="0"/>
              <a:t>Hamilton publicly calls Burr a liar and Burr challenges him to a duel.</a:t>
            </a:r>
          </a:p>
          <a:p>
            <a:r>
              <a:rPr lang="en-US" sz="2400" dirty="0"/>
              <a:t>Burr shot and killed Hamilton.</a:t>
            </a:r>
          </a:p>
        </p:txBody>
      </p:sp>
      <p:pic>
        <p:nvPicPr>
          <p:cNvPr id="6" name="Content Placeholder 5" descr="A picture containing person, book, text, woman&#10;&#10;Description automatically generated">
            <a:extLst>
              <a:ext uri="{FF2B5EF4-FFF2-40B4-BE49-F238E27FC236}">
                <a16:creationId xmlns:a16="http://schemas.microsoft.com/office/drawing/2014/main" id="{1A3B8661-98FB-48CD-AC2B-A82FAEEB50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24808" y="971550"/>
            <a:ext cx="5267734" cy="4819650"/>
          </a:xfrm>
        </p:spPr>
      </p:pic>
    </p:spTree>
    <p:extLst>
      <p:ext uri="{BB962C8B-B14F-4D97-AF65-F5344CB8AC3E}">
        <p14:creationId xmlns:p14="http://schemas.microsoft.com/office/powerpoint/2010/main" val="241400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1004</Words>
  <Application>Microsoft Office PowerPoint</Application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Celestial</vt:lpstr>
      <vt:lpstr>Defining a nation</vt:lpstr>
      <vt:lpstr>Political visions</vt:lpstr>
      <vt:lpstr>Revolution of 1800</vt:lpstr>
      <vt:lpstr>Partisan Press</vt:lpstr>
      <vt:lpstr>Jefferson’s America</vt:lpstr>
      <vt:lpstr>The Marshall Court</vt:lpstr>
      <vt:lpstr>Marbury v. madison</vt:lpstr>
      <vt:lpstr>Judicial review</vt:lpstr>
      <vt:lpstr>Election of 1804 </vt:lpstr>
      <vt:lpstr>The American System</vt:lpstr>
      <vt:lpstr>American System continued</vt:lpstr>
      <vt:lpstr>Tariff and transportation</vt:lpstr>
      <vt:lpstr>Panic of 1819</vt:lpstr>
      <vt:lpstr>Missouri COmpromise</vt:lpstr>
      <vt:lpstr>continued</vt:lpstr>
      <vt:lpstr>Era of good feelings</vt:lpstr>
      <vt:lpstr>Federal Supremacy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a nation</dc:title>
  <dc:creator>Alan Pouget</dc:creator>
  <cp:lastModifiedBy>Alan Pouget</cp:lastModifiedBy>
  <cp:revision>3</cp:revision>
  <dcterms:created xsi:type="dcterms:W3CDTF">2019-12-04T19:26:04Z</dcterms:created>
  <dcterms:modified xsi:type="dcterms:W3CDTF">2019-12-04T21:38:05Z</dcterms:modified>
</cp:coreProperties>
</file>