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nsuckdcmetro.blogspot.com/2012/11/rider-declares-independence-from-metro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llaboratory.wikidot.com/state-and-local-government-2015-2016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ourses.lumenlearning.com/suny-ushistory1os2xmaster/chapter/debating-democracy/" TargetMode="External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allout.gamepedia.com/American_Revolutionary_War" TargetMode="Externa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arlyamericanists.com/2013/09/11/guest-post-the-problem-of-loyalism-before-the-american-revolution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illopedia.com/interesting/12-important-historical-facts-that-are-totally-wron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lacklistednews.com/BAD_WEEK_FOR_FREEDOM/17953/0/38/38/Y/M.html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lickr.com/photos/royluck/43422176154" TargetMode="Externa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freefoto.com/preview/1212-12-32/The-British-Regulars-0n-The-Battle-Road--Massachusetts--USA" TargetMode="External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history.org/us/5.asp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mittee_of_Fiv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File:Flag_of_the_United_Empire_Loyalists.sv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arkansasgopwing.blogspot.com/2010/06/scotus-nominee-kagan-on-guns-free.html" TargetMode="Externa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16DAA-8A4E-4140-B80B-FB6EE1FE35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American revolution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2E3806-840F-40F2-B839-123AD6317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Early Stages</a:t>
            </a:r>
          </a:p>
        </p:txBody>
      </p:sp>
    </p:spTree>
    <p:extLst>
      <p:ext uri="{BB962C8B-B14F-4D97-AF65-F5344CB8AC3E}">
        <p14:creationId xmlns:p14="http://schemas.microsoft.com/office/powerpoint/2010/main" val="338261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BAE20-8AEA-4330-8CD7-2201F6BD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Declaration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24AEE-F249-4B3E-8984-F3EAB4FA5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4290170"/>
          </a:xfrm>
        </p:spPr>
        <p:txBody>
          <a:bodyPr>
            <a:normAutofit/>
          </a:bodyPr>
          <a:lstStyle/>
          <a:p>
            <a:r>
              <a:rPr lang="en-US" dirty="0"/>
              <a:t>Thomas Jefferson drafts the Declaration of Independence.</a:t>
            </a:r>
          </a:p>
          <a:p>
            <a:r>
              <a:rPr lang="en-US" dirty="0"/>
              <a:t>Uses the words of John Locke to argue that the British had violated the social contract.</a:t>
            </a:r>
          </a:p>
          <a:p>
            <a:r>
              <a:rPr lang="en-US" dirty="0"/>
              <a:t>Congress votes on it on July 2</a:t>
            </a:r>
            <a:r>
              <a:rPr lang="en-US" baseline="30000" dirty="0"/>
              <a:t>nd</a:t>
            </a:r>
            <a:r>
              <a:rPr lang="en-US" dirty="0"/>
              <a:t>, but adopts it with some changes on July 4</a:t>
            </a:r>
            <a:r>
              <a:rPr lang="en-US" baseline="30000" dirty="0"/>
              <a:t>th</a:t>
            </a:r>
            <a:r>
              <a:rPr lang="en-US" dirty="0"/>
              <a:t> 1776.</a:t>
            </a:r>
          </a:p>
          <a:p>
            <a:r>
              <a:rPr lang="en-US" dirty="0"/>
              <a:t>By adopting the Declaration, congressmen had committed treason.</a:t>
            </a:r>
          </a:p>
        </p:txBody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39FB0C8E-024A-49DD-A5D2-41A0E1BCAF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62972" y="2156406"/>
            <a:ext cx="4474157" cy="4470637"/>
          </a:xfrm>
        </p:spPr>
      </p:pic>
    </p:spTree>
    <p:extLst>
      <p:ext uri="{BB962C8B-B14F-4D97-AF65-F5344CB8AC3E}">
        <p14:creationId xmlns:p14="http://schemas.microsoft.com/office/powerpoint/2010/main" val="127612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746A-6797-4542-BCB2-CBE0085B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9B86C-A05A-43CB-A412-51CFC64400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Colonies are directed by Congress to write state constitutions.</a:t>
            </a:r>
          </a:p>
          <a:p>
            <a:r>
              <a:rPr lang="en-US" dirty="0"/>
              <a:t>States decide to elect conventions to draft constitutions.</a:t>
            </a:r>
          </a:p>
          <a:p>
            <a:r>
              <a:rPr lang="en-US" dirty="0"/>
              <a:t>State constitutions usually featured a strong legislature and a weak governor.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8D906B6-56F4-4952-BFCC-3A24B94D652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45211" y="2051222"/>
            <a:ext cx="5445817" cy="4655966"/>
          </a:xfrm>
        </p:spPr>
      </p:pic>
    </p:spTree>
    <p:extLst>
      <p:ext uri="{BB962C8B-B14F-4D97-AF65-F5344CB8AC3E}">
        <p14:creationId xmlns:p14="http://schemas.microsoft.com/office/powerpoint/2010/main" val="38164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669F27-0E12-4189-9468-20C4B93EC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Articles of Confederation 1777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DEA0B-9E40-4586-B4AC-AE5E389DC4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2"/>
            <a:ext cx="6423211" cy="45211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Unicameral (one-house) legislature in which each state had one vote.</a:t>
            </a:r>
          </a:p>
          <a:p>
            <a:r>
              <a:rPr lang="en-US" dirty="0"/>
              <a:t>Could conduct foreign relations</a:t>
            </a:r>
          </a:p>
          <a:p>
            <a:r>
              <a:rPr lang="en-US" dirty="0"/>
              <a:t>Mediate interstate disputes</a:t>
            </a:r>
          </a:p>
          <a:p>
            <a:r>
              <a:rPr lang="en-US" dirty="0"/>
              <a:t>Control maritime (ocean) affairs </a:t>
            </a:r>
          </a:p>
          <a:p>
            <a:r>
              <a:rPr lang="en-US" dirty="0"/>
              <a:t>Regulate Indian trade</a:t>
            </a:r>
          </a:p>
          <a:p>
            <a:r>
              <a:rPr lang="en-US" dirty="0"/>
              <a:t>Value state and national money.</a:t>
            </a:r>
          </a:p>
          <a:p>
            <a:r>
              <a:rPr lang="en-US" dirty="0"/>
              <a:t>Request payment of taxes.</a:t>
            </a:r>
          </a:p>
        </p:txBody>
      </p:sp>
      <p:pic>
        <p:nvPicPr>
          <p:cNvPr id="6" name="Content Placeholder 5" descr="A close up of a newspaper&#10;&#10;Description automatically generated">
            <a:extLst>
              <a:ext uri="{FF2B5EF4-FFF2-40B4-BE49-F238E27FC236}">
                <a16:creationId xmlns:a16="http://schemas.microsoft.com/office/drawing/2014/main" id="{8D2FF5B4-26C7-4150-A09F-AE3B5FF74A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87091" y="1120768"/>
            <a:ext cx="3358478" cy="461646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24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Content Placeholder 5" descr="A picture containing man, water, sitting, holding&#10;&#10;Description automatically generated">
            <a:extLst>
              <a:ext uri="{FF2B5EF4-FFF2-40B4-BE49-F238E27FC236}">
                <a16:creationId xmlns:a16="http://schemas.microsoft.com/office/drawing/2014/main" id="{0563ADA8-4F98-4D7C-BF7D-3DF92B13BF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1344" r="9343" b="2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C1D755-4987-4CB0-BB28-0605E19D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Patriots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A390D-6B55-4787-963F-F7B9206C0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6352" y="1977794"/>
            <a:ext cx="4268309" cy="48802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Active revolutionaries.</a:t>
            </a:r>
          </a:p>
          <a:p>
            <a:r>
              <a:rPr lang="en-US" dirty="0"/>
              <a:t>Accounted for 2/5s of the European American population.</a:t>
            </a:r>
          </a:p>
          <a:p>
            <a:r>
              <a:rPr lang="en-US" dirty="0"/>
              <a:t>Included small and middling farmers, merchants, urban artisans, and elected officials.</a:t>
            </a:r>
          </a:p>
          <a:p>
            <a:r>
              <a:rPr lang="en-US" dirty="0"/>
              <a:t>Many fought for social and economic change instead of or in addition to independence.</a:t>
            </a:r>
          </a:p>
        </p:txBody>
      </p:sp>
    </p:spTree>
    <p:extLst>
      <p:ext uri="{BB962C8B-B14F-4D97-AF65-F5344CB8AC3E}">
        <p14:creationId xmlns:p14="http://schemas.microsoft.com/office/powerpoint/2010/main" val="154350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AD972-93C6-42AC-95B2-ADB7676F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Loyalists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E2F33-DAFB-415F-83D4-D04A5BE17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2336872"/>
            <a:ext cx="5378678" cy="4252463"/>
          </a:xfrm>
        </p:spPr>
        <p:txBody>
          <a:bodyPr>
            <a:normAutofit/>
          </a:bodyPr>
          <a:lstStyle/>
          <a:p>
            <a:r>
              <a:rPr lang="en-US" dirty="0"/>
              <a:t>Rejected independence.</a:t>
            </a:r>
          </a:p>
          <a:p>
            <a:r>
              <a:rPr lang="en-US" dirty="0"/>
              <a:t>Objected to the violent protests.</a:t>
            </a:r>
          </a:p>
          <a:p>
            <a:r>
              <a:rPr lang="en-US" dirty="0"/>
              <a:t>Were about 1/5 of the European American population.</a:t>
            </a:r>
          </a:p>
          <a:p>
            <a:r>
              <a:rPr lang="en-US" dirty="0"/>
              <a:t>Included: British appointed officials, Anglican clergy, tenant farmers, backcountry southerners.</a:t>
            </a:r>
          </a:p>
          <a:p>
            <a:r>
              <a:rPr lang="en-US" dirty="0"/>
              <a:t>After the war roughly 60,000 loyalists scattered throughout the British empire.</a:t>
            </a:r>
          </a:p>
        </p:txBody>
      </p:sp>
      <p:pic>
        <p:nvPicPr>
          <p:cNvPr id="6" name="Content Placeholder 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4E2B6B4-42E2-437A-A5A5-862E4C0BA8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39882" y="2248931"/>
            <a:ext cx="6110084" cy="4340404"/>
          </a:xfrm>
        </p:spPr>
      </p:pic>
    </p:spTree>
    <p:extLst>
      <p:ext uri="{BB962C8B-B14F-4D97-AF65-F5344CB8AC3E}">
        <p14:creationId xmlns:p14="http://schemas.microsoft.com/office/powerpoint/2010/main" val="17116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36B63FA-E534-4FA3-BDE8-7E05447DB4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5254" b="996"/>
          <a:stretch/>
        </p:blipFill>
        <p:spPr>
          <a:xfrm>
            <a:off x="-3157" y="-171451"/>
            <a:ext cx="12191980" cy="68580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27C786-8075-45F9-9F4B-C9F7EB72D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“The shot heard around the world”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B1542-01BA-4A21-AA39-A08E97AC36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1977794"/>
            <a:ext cx="9613861" cy="44896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Thomas Gage (Commander In Chief of British forces in America)</a:t>
            </a:r>
          </a:p>
          <a:p>
            <a:r>
              <a:rPr lang="en-US" dirty="0"/>
              <a:t>Sends soldiers to confiscate a stockpile of military supplies at Concord.</a:t>
            </a:r>
          </a:p>
          <a:p>
            <a:r>
              <a:rPr lang="en-US" dirty="0"/>
              <a:t>Dawes and Revere sent to rouse the countryside.</a:t>
            </a:r>
          </a:p>
          <a:p>
            <a:r>
              <a:rPr lang="en-US" dirty="0"/>
              <a:t>Several hundred British regulars arrive at Lexington on April 19 to find just 70 militiamen.</a:t>
            </a:r>
          </a:p>
          <a:p>
            <a:r>
              <a:rPr lang="en-US" dirty="0"/>
              <a:t>Americans ordered to withdraw, and a shot rings out.</a:t>
            </a:r>
          </a:p>
          <a:p>
            <a:r>
              <a:rPr lang="en-US" dirty="0"/>
              <a:t>British open fire and kill 8 Americans and wound 10 more.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1210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4055289-E0C6-4BD3-83C1-D3C305932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group of people in a field&#10;&#10;Description automatically generated">
            <a:extLst>
              <a:ext uri="{FF2B5EF4-FFF2-40B4-BE49-F238E27FC236}">
                <a16:creationId xmlns:a16="http://schemas.microsoft.com/office/drawing/2014/main" id="{52C27A83-BDC1-4DF0-98F0-0F5A74D068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6779" r="-1" b="-1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3D0E302E-D9CD-4301-A67C-2F0F4379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2116667"/>
            <a:ext cx="10439400" cy="3793206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A457133-9802-4229-B919-FF91AE235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5174CBE-3C8C-4936-BADC-26BFB4F07F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4EEC10-FAB9-43D5-8C6F-941775B82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Continued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4CBD692-4D03-4764-98E3-F9578385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32BC668-4D51-4090-89E3-5613B832E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8A076-BE60-41DE-9B10-F9C0B0A2C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3"/>
            <a:ext cx="9613861" cy="33950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 British move on to Concord 5 miles away.</a:t>
            </a:r>
          </a:p>
          <a:p>
            <a:r>
              <a:rPr lang="en-US" dirty="0"/>
              <a:t>British face a larger militia and 3 British are killed along with 9 wounded.</a:t>
            </a:r>
          </a:p>
          <a:p>
            <a:r>
              <a:rPr lang="en-US" dirty="0"/>
              <a:t>Thousands of militiamen fire at the British from cover as they retreat.</a:t>
            </a:r>
          </a:p>
          <a:p>
            <a:r>
              <a:rPr lang="en-US" dirty="0"/>
              <a:t>272 British casualties (70 deaths), while only 93 American casualties.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29396-D386-433C-BDAB-20161E14C4B7}"/>
              </a:ext>
            </a:extLst>
          </p:cNvPr>
          <p:cNvSpPr txBox="1"/>
          <p:nvPr/>
        </p:nvSpPr>
        <p:spPr>
          <a:xfrm>
            <a:off x="9795190" y="6657945"/>
            <a:ext cx="239681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www.blacklistednews.com/BAD_WEEK_FOR_FREEDOM/17953/0/38/38/Y/M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18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896EC-54DA-48BF-9557-A2AA815FE6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854" y="2336872"/>
            <a:ext cx="5623096" cy="39115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By April 20</a:t>
            </a:r>
            <a:r>
              <a:rPr lang="en-US" baseline="30000" dirty="0"/>
              <a:t>th</a:t>
            </a:r>
            <a:r>
              <a:rPr lang="en-US" dirty="0"/>
              <a:t>, some 20,000 militiamen surround and lay siege to Boston for a year and a half.</a:t>
            </a:r>
          </a:p>
          <a:p>
            <a:r>
              <a:rPr lang="en-US" dirty="0"/>
              <a:t>Spies intercept British plans to attack Americans at Bunker Hill.</a:t>
            </a:r>
          </a:p>
          <a:p>
            <a:r>
              <a:rPr lang="en-US" dirty="0"/>
              <a:t>British suffer over 1,000 casualties. </a:t>
            </a:r>
          </a:p>
          <a:p>
            <a:r>
              <a:rPr lang="en-US" dirty="0"/>
              <a:t>Americans suffer less than half of that.</a:t>
            </a:r>
          </a:p>
        </p:txBody>
      </p:sp>
      <p:pic>
        <p:nvPicPr>
          <p:cNvPr id="6" name="Content Placeholder 5" descr="A picture containing outdoor, grass, herd, mountain&#10;&#10;Description automatically generated">
            <a:extLst>
              <a:ext uri="{FF2B5EF4-FFF2-40B4-BE49-F238E27FC236}">
                <a16:creationId xmlns:a16="http://schemas.microsoft.com/office/drawing/2014/main" id="{937488CB-2174-43B2-A792-5E61FCB131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1341" r="2010" b="-2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760A3-19A1-4DAE-9EA7-0CD8DE968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Battle of Bunker Hill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58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865E47-4365-4F21-B8EA-13B2C12BC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0CE24988-BB27-40E5-A961-9FA7ED0DB9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0BDE80E-ADE0-4E16-8F80-306A15F4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C87BD-6A87-49D9-A3F5-425115F9E0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5041628" cy="3599316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Prime Minister Lord North and his secretary Lord George Germain made 3 assumptions about the war.</a:t>
            </a:r>
          </a:p>
          <a:p>
            <a:r>
              <a:rPr lang="en-US" dirty="0"/>
              <a:t>1) Patriots couldn’t withstand assaults from British regulars.</a:t>
            </a:r>
          </a:p>
          <a:p>
            <a:r>
              <a:rPr lang="en-US" dirty="0"/>
              <a:t>So they dispatched Britain’s largest force ever: 370 ships carrying 32,000 troops with supplies.</a:t>
            </a:r>
          </a:p>
        </p:txBody>
      </p:sp>
      <p:pic>
        <p:nvPicPr>
          <p:cNvPr id="6" name="Content Placeholder 5" descr="A group of people in uniform&#10;&#10;Description automatically generated">
            <a:extLst>
              <a:ext uri="{FF2B5EF4-FFF2-40B4-BE49-F238E27FC236}">
                <a16:creationId xmlns:a16="http://schemas.microsoft.com/office/drawing/2014/main" id="{960FB215-FE1B-4444-80C4-B74C5EC0C8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2948" r="17735"/>
          <a:stretch/>
        </p:blipFill>
        <p:spPr>
          <a:xfrm>
            <a:off x="6096000" y="10"/>
            <a:ext cx="609282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13BC1C09-8FD1-4619-B317-E9EED5E55D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99753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D97CC-1C05-4267-931E-06E939023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041629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Assumptions of Lord North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143E80-C928-46DB-9299-0BD06348A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6492240" cy="261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509DBF-8506-4C84-B328-BCF5BDBD83FD}"/>
              </a:ext>
            </a:extLst>
          </p:cNvPr>
          <p:cNvSpPr txBox="1"/>
          <p:nvPr/>
        </p:nvSpPr>
        <p:spPr>
          <a:xfrm>
            <a:off x="9501869" y="6656265"/>
            <a:ext cx="26869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www.freefoto.com/preview/1212-12-32/The-British-Regulars-0n-The-Battle-Road--Massachusetts--US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3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AD93B-16BC-4959-B25D-861157E67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 of Lord North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B887A-8E89-4A93-B48F-DCFBCEF1A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5654492" cy="43844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2) Capturing major cities would defeat the rebel army.</a:t>
            </a:r>
          </a:p>
          <a:p>
            <a:r>
              <a:rPr lang="en-US" dirty="0"/>
              <a:t>3) Military victory would regain colonies’ allegiance.</a:t>
            </a:r>
          </a:p>
          <a:p>
            <a:r>
              <a:rPr lang="en-US" dirty="0"/>
              <a:t>Wrong on all counts.</a:t>
            </a:r>
          </a:p>
          <a:p>
            <a:r>
              <a:rPr lang="en-US" dirty="0"/>
              <a:t> Underestimated Americans’ commitment to resistance.</a:t>
            </a:r>
          </a:p>
          <a:p>
            <a:r>
              <a:rPr lang="en-US" dirty="0"/>
              <a:t> American population was too spread out with less than 5% living in the mainland ports.</a:t>
            </a:r>
          </a:p>
          <a:p>
            <a:r>
              <a:rPr lang="en-US" dirty="0"/>
              <a:t>Military victory wouldn’t bring political victory.</a:t>
            </a:r>
          </a:p>
        </p:txBody>
      </p:sp>
      <p:pic>
        <p:nvPicPr>
          <p:cNvPr id="6" name="Content Placeholder 5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B47F6194-DF91-46C6-9C8C-1C090A4C36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03316" y="2336873"/>
            <a:ext cx="4208364" cy="4406242"/>
          </a:xfrm>
        </p:spPr>
      </p:pic>
    </p:spTree>
    <p:extLst>
      <p:ext uri="{BB962C8B-B14F-4D97-AF65-F5344CB8AC3E}">
        <p14:creationId xmlns:p14="http://schemas.microsoft.com/office/powerpoint/2010/main" val="3293774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4EBE3-2AB7-426D-ABB2-4C0BD22A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D30F5D-A668-4161-99A9-4345AD74B2F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Second Continental Congress: delegate who convened in Philadelphia on May 10, 1775.</a:t>
            </a:r>
          </a:p>
          <a:p>
            <a:r>
              <a:rPr lang="en-US" dirty="0"/>
              <a:t>Became the </a:t>
            </a:r>
            <a:r>
              <a:rPr lang="en-US" dirty="0" err="1"/>
              <a:t>defacto</a:t>
            </a:r>
            <a:r>
              <a:rPr lang="en-US" dirty="0"/>
              <a:t> colonial government.</a:t>
            </a:r>
          </a:p>
          <a:p>
            <a:r>
              <a:rPr lang="en-US" dirty="0"/>
              <a:t>They handled foreign relations, strengthened the militia, and had ships built for the Continental Navy.</a:t>
            </a:r>
          </a:p>
          <a:p>
            <a:endParaRPr lang="en-US" dirty="0"/>
          </a:p>
        </p:txBody>
      </p:sp>
      <p:pic>
        <p:nvPicPr>
          <p:cNvPr id="6" name="Content Placeholder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D1A103F2-F786-4D1F-BC57-E2AD22A1BC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9918" y="2001795"/>
            <a:ext cx="5712082" cy="4856205"/>
          </a:xfrm>
        </p:spPr>
      </p:pic>
    </p:spTree>
    <p:extLst>
      <p:ext uri="{BB962C8B-B14F-4D97-AF65-F5344CB8AC3E}">
        <p14:creationId xmlns:p14="http://schemas.microsoft.com/office/powerpoint/2010/main" val="111434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5A9BAA-B344-45D2-838C-73856C4B1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390434AA-4632-440E-9AE7-411396A77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462FD1E-E713-4FD4-8746-671C946723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Content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8D3BCF-706D-4879-8D34-772BD7930E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7210" r="17711" b="1"/>
          <a:stretch/>
        </p:blipFill>
        <p:spPr>
          <a:xfrm>
            <a:off x="4636008" y="10"/>
            <a:ext cx="7552815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8A4CDE5-C7BC-41E1-8A4A-79E024CC0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5018565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60D334-8C20-4153-9AA5-44908349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753228"/>
            <a:ext cx="3679028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War Not Supported by All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25C7952-5703-489E-8DBD-F2EFAC8EE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5029200" cy="2027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F7595-2E29-499E-94E1-E52E6E1D8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2" y="2336873"/>
            <a:ext cx="3581635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John Dickenson writes and send the “Olive Branch” petition to King George III to stop the growing conflict.</a:t>
            </a:r>
          </a:p>
          <a:p>
            <a:r>
              <a:rPr lang="en-US" dirty="0"/>
              <a:t>Groups of Americans called “loyalists” opposed independence and remained loyal to Britain.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3000B3-C5BA-4C42-93F7-5E116F0C7651}"/>
              </a:ext>
            </a:extLst>
          </p:cNvPr>
          <p:cNvSpPr txBox="1"/>
          <p:nvPr/>
        </p:nvSpPr>
        <p:spPr>
          <a:xfrm>
            <a:off x="9662169" y="6656265"/>
            <a:ext cx="252665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en.wikipedia.org/wiki/File:Flag_of_the_United_Empire_Loyalists.sv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1CFC1BB-C5B3-4479-9752-C53221627F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6FCE19-3103-4473-A92E-E38D00FCD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09C556-FC01-4870-ABC0-8D5C17BD0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6DB8A24-0DF2-4AB3-9191-C02AB6937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24F406-F250-4FCF-A28E-52F364A5A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988D63-FA8B-436C-902E-E5005BC04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23" name="Rectangle 22">
              <a:extLst>
                <a:ext uri="{FF2B5EF4-FFF2-40B4-BE49-F238E27FC236}">
                  <a16:creationId xmlns:a16="http://schemas.microsoft.com/office/drawing/2014/main" id="{2FD177FB-983E-4035-8B7A-655342A7E1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596D9C3-C0FC-4500-A696-55B9F77BB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6" name="Content Placeholder 5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78BBF579-AECC-4F1C-A149-2DFB8E7C7D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r="-2" b="12836"/>
          <a:stretch/>
        </p:blipFill>
        <p:spPr>
          <a:xfrm>
            <a:off x="7547810" y="10"/>
            <a:ext cx="4641013" cy="685631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493E730-2044-49B5-A022-B8D6F3593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47923E-EBD6-4AE8-A0F2-81D2A50D4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Thomas Paine’s </a:t>
            </a:r>
            <a:r>
              <a:rPr lang="en-US" i="1" dirty="0"/>
              <a:t>Common Sense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8976801-4346-4636-BA62-265C81DFE7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3A665-7441-4CA2-B074-B536192FD2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1" y="2336872"/>
            <a:ext cx="6423211" cy="412571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Printed in January 1776, selling over one hundred thousand copies in 3 months.</a:t>
            </a:r>
          </a:p>
          <a:p>
            <a:r>
              <a:rPr lang="en-US" dirty="0"/>
              <a:t>Makes passionate and direct arguments for American independence.</a:t>
            </a:r>
          </a:p>
          <a:p>
            <a:r>
              <a:rPr lang="en-US" dirty="0"/>
              <a:t>Reshapes the debate around Independence.</a:t>
            </a:r>
          </a:p>
          <a:p>
            <a:r>
              <a:rPr lang="en-US" dirty="0"/>
              <a:t>June 7, 1776 Richard Lee of Virginia introduces a resolution to become independent from Britain.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16112-793E-477E-BC56-E42A14B43DF7}"/>
              </a:ext>
            </a:extLst>
          </p:cNvPr>
          <p:cNvSpPr txBox="1"/>
          <p:nvPr/>
        </p:nvSpPr>
        <p:spPr>
          <a:xfrm>
            <a:off x="9517899" y="6656265"/>
            <a:ext cx="267092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://arkansasgopwing.blogspot.com/2010/06/scotus-nominee-kagan-on-guns-fre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33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695</Words>
  <Application>Microsoft Office PowerPoint</Application>
  <PresentationFormat>Widescreen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</vt:lpstr>
      <vt:lpstr>The American revolution</vt:lpstr>
      <vt:lpstr>“The shot heard around the world”</vt:lpstr>
      <vt:lpstr>Continued</vt:lpstr>
      <vt:lpstr>Battle of Bunker Hill</vt:lpstr>
      <vt:lpstr>Assumptions of Lord North</vt:lpstr>
      <vt:lpstr>Assumptions of Lord North Continued</vt:lpstr>
      <vt:lpstr>Congress</vt:lpstr>
      <vt:lpstr>War Not Supported by All</vt:lpstr>
      <vt:lpstr>Thomas Paine’s Common Sense</vt:lpstr>
      <vt:lpstr>The Declaration of Independence</vt:lpstr>
      <vt:lpstr>The States</vt:lpstr>
      <vt:lpstr>Articles of Confederation 1777</vt:lpstr>
      <vt:lpstr>Patriots</vt:lpstr>
      <vt:lpstr>Loyalists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American revolution</dc:title>
  <dc:creator>Alan Pouget</dc:creator>
  <cp:lastModifiedBy>Alan Pouget</cp:lastModifiedBy>
  <cp:revision>4</cp:revision>
  <dcterms:created xsi:type="dcterms:W3CDTF">2019-11-15T20:38:07Z</dcterms:created>
  <dcterms:modified xsi:type="dcterms:W3CDTF">2019-11-15T22:17:02Z</dcterms:modified>
</cp:coreProperties>
</file>